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714" r:id="rId2"/>
    <p:sldId id="1424" r:id="rId3"/>
    <p:sldId id="1425" r:id="rId4"/>
    <p:sldId id="1426" r:id="rId5"/>
    <p:sldId id="1421" r:id="rId6"/>
    <p:sldId id="1407" r:id="rId7"/>
    <p:sldId id="756" r:id="rId8"/>
    <p:sldId id="1410" r:id="rId9"/>
    <p:sldId id="1411" r:id="rId10"/>
    <p:sldId id="1412" r:id="rId11"/>
    <p:sldId id="757" r:id="rId12"/>
    <p:sldId id="1414" r:id="rId13"/>
    <p:sldId id="1417" r:id="rId14"/>
    <p:sldId id="1415" r:id="rId15"/>
    <p:sldId id="1413" r:id="rId16"/>
    <p:sldId id="1416" r:id="rId17"/>
    <p:sldId id="1418" r:id="rId18"/>
    <p:sldId id="1419" r:id="rId19"/>
    <p:sldId id="341" r:id="rId20"/>
    <p:sldId id="1420" r:id="rId21"/>
    <p:sldId id="1042" r:id="rId22"/>
    <p:sldId id="1387" r:id="rId23"/>
    <p:sldId id="1378" r:id="rId24"/>
    <p:sldId id="1388" r:id="rId25"/>
    <p:sldId id="1423" r:id="rId26"/>
    <p:sldId id="1393" r:id="rId27"/>
    <p:sldId id="1389" r:id="rId28"/>
    <p:sldId id="1390" r:id="rId29"/>
    <p:sldId id="1394" r:id="rId30"/>
    <p:sldId id="1395" r:id="rId31"/>
    <p:sldId id="1396" r:id="rId32"/>
    <p:sldId id="1402" r:id="rId33"/>
    <p:sldId id="1403" r:id="rId34"/>
    <p:sldId id="1404" r:id="rId35"/>
    <p:sldId id="1405" r:id="rId36"/>
    <p:sldId id="1406" r:id="rId37"/>
    <p:sldId id="1409" r:id="rId38"/>
    <p:sldId id="993" r:id="rId39"/>
    <p:sldId id="1034" r:id="rId40"/>
    <p:sldId id="1027" r:id="rId41"/>
    <p:sldId id="1029" r:id="rId42"/>
    <p:sldId id="1036" r:id="rId43"/>
    <p:sldId id="1037" r:id="rId44"/>
    <p:sldId id="1038" r:id="rId45"/>
    <p:sldId id="1039" r:id="rId46"/>
    <p:sldId id="104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900"/>
    <a:srgbClr val="002A7E"/>
    <a:srgbClr val="CC9900"/>
    <a:srgbClr val="008000"/>
    <a:srgbClr val="800080"/>
    <a:srgbClr val="FFFF66"/>
    <a:srgbClr val="00CCFF"/>
    <a:srgbClr val="CC0099"/>
    <a:srgbClr val="99CCFF"/>
    <a:srgbClr val="FDFA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397E54-3EB2-45F3-B97A-1B2355BC024F}" v="180" dt="2022-10-10T20:43:26.1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43" autoAdjust="0"/>
    <p:restoredTop sz="89286" autoAdjust="0"/>
  </p:normalViewPr>
  <p:slideViewPr>
    <p:cSldViewPr snapToGrid="0">
      <p:cViewPr varScale="1">
        <p:scale>
          <a:sx n="78" d="100"/>
          <a:sy n="78" d="100"/>
        </p:scale>
        <p:origin x="331" y="5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4EB9B2-8F0E-4500-8EEA-B55064C1787B}" type="datetimeFigureOut">
              <a:rPr lang="en-US" smtClean="0"/>
              <a:t>8/18/2023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690606-7E97-4AEC-83C9-1B9BC193E346}" type="slidenum">
              <a:rPr lang="en-US" smtClean="0"/>
              <a:t>‹#›</a:t>
            </a:fld>
            <a:endParaRPr lang="en-US" dirty="0"/>
          </a:p>
        </p:txBody>
      </p:sp>
    </p:spTree>
    <p:extLst>
      <p:ext uri="{BB962C8B-B14F-4D97-AF65-F5344CB8AC3E}">
        <p14:creationId xmlns:p14="http://schemas.microsoft.com/office/powerpoint/2010/main" val="2383165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a:t>
            </a:fld>
            <a:endParaRPr lang="en-US"/>
          </a:p>
        </p:txBody>
      </p:sp>
    </p:spTree>
    <p:extLst>
      <p:ext uri="{BB962C8B-B14F-4D97-AF65-F5344CB8AC3E}">
        <p14:creationId xmlns:p14="http://schemas.microsoft.com/office/powerpoint/2010/main" val="2045511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690606-7E97-4AEC-83C9-1B9BC193E346}" type="slidenum">
              <a:rPr lang="en-US" smtClean="0"/>
              <a:t>3</a:t>
            </a:fld>
            <a:endParaRPr lang="en-US" dirty="0"/>
          </a:p>
        </p:txBody>
      </p:sp>
    </p:spTree>
    <p:extLst>
      <p:ext uri="{BB962C8B-B14F-4D97-AF65-F5344CB8AC3E}">
        <p14:creationId xmlns:p14="http://schemas.microsoft.com/office/powerpoint/2010/main" val="278539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690606-7E97-4AEC-83C9-1B9BC193E346}" type="slidenum">
              <a:rPr lang="en-US" smtClean="0"/>
              <a:t>6</a:t>
            </a:fld>
            <a:endParaRPr lang="en-US" dirty="0"/>
          </a:p>
        </p:txBody>
      </p:sp>
    </p:spTree>
    <p:extLst>
      <p:ext uri="{BB962C8B-B14F-4D97-AF65-F5344CB8AC3E}">
        <p14:creationId xmlns:p14="http://schemas.microsoft.com/office/powerpoint/2010/main" val="228919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690606-7E97-4AEC-83C9-1B9BC193E346}" type="slidenum">
              <a:rPr lang="en-US" smtClean="0"/>
              <a:t>21</a:t>
            </a:fld>
            <a:endParaRPr lang="en-US" dirty="0"/>
          </a:p>
        </p:txBody>
      </p:sp>
    </p:spTree>
    <p:extLst>
      <p:ext uri="{BB962C8B-B14F-4D97-AF65-F5344CB8AC3E}">
        <p14:creationId xmlns:p14="http://schemas.microsoft.com/office/powerpoint/2010/main" val="3113786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690606-7E97-4AEC-83C9-1B9BC193E346}" type="slidenum">
              <a:rPr lang="en-US" smtClean="0"/>
              <a:t>26</a:t>
            </a:fld>
            <a:endParaRPr lang="en-US" dirty="0"/>
          </a:p>
        </p:txBody>
      </p:sp>
    </p:spTree>
    <p:extLst>
      <p:ext uri="{BB962C8B-B14F-4D97-AF65-F5344CB8AC3E}">
        <p14:creationId xmlns:p14="http://schemas.microsoft.com/office/powerpoint/2010/main" val="637346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690606-7E97-4AEC-83C9-1B9BC193E346}" type="slidenum">
              <a:rPr lang="en-US" smtClean="0"/>
              <a:t>37</a:t>
            </a:fld>
            <a:endParaRPr lang="en-US" dirty="0"/>
          </a:p>
        </p:txBody>
      </p:sp>
    </p:spTree>
    <p:extLst>
      <p:ext uri="{BB962C8B-B14F-4D97-AF65-F5344CB8AC3E}">
        <p14:creationId xmlns:p14="http://schemas.microsoft.com/office/powerpoint/2010/main" val="4205960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690606-7E97-4AEC-83C9-1B9BC193E346}" type="slidenum">
              <a:rPr lang="en-US" smtClean="0"/>
              <a:t>39</a:t>
            </a:fld>
            <a:endParaRPr lang="en-US"/>
          </a:p>
        </p:txBody>
      </p:sp>
    </p:spTree>
    <p:extLst>
      <p:ext uri="{BB962C8B-B14F-4D97-AF65-F5344CB8AC3E}">
        <p14:creationId xmlns:p14="http://schemas.microsoft.com/office/powerpoint/2010/main" val="3847684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690606-7E97-4AEC-83C9-1B9BC193E346}" type="slidenum">
              <a:rPr lang="en-US" smtClean="0"/>
              <a:t>40</a:t>
            </a:fld>
            <a:endParaRPr lang="en-US" dirty="0"/>
          </a:p>
        </p:txBody>
      </p:sp>
    </p:spTree>
    <p:extLst>
      <p:ext uri="{BB962C8B-B14F-4D97-AF65-F5344CB8AC3E}">
        <p14:creationId xmlns:p14="http://schemas.microsoft.com/office/powerpoint/2010/main" val="2154763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946616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036637"/>
            <a:ext cx="10972800" cy="1143000"/>
          </a:xfrm>
        </p:spPr>
        <p:txBody>
          <a:bodyPr/>
          <a:lstStyle/>
          <a:p>
            <a:r>
              <a:rPr lang="en-US" dirty="0"/>
              <a:t>Click to edit Master title style</a:t>
            </a:r>
          </a:p>
        </p:txBody>
      </p:sp>
      <p:sp>
        <p:nvSpPr>
          <p:cNvPr id="3" name="Content Placeholder 2"/>
          <p:cNvSpPr>
            <a:spLocks noGrp="1"/>
          </p:cNvSpPr>
          <p:nvPr>
            <p:ph idx="1"/>
          </p:nvPr>
        </p:nvSpPr>
        <p:spPr>
          <a:xfrm>
            <a:off x="609600" y="2362200"/>
            <a:ext cx="10972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001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atin typeface="Arial"/>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latin typeface="Aria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91940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p:cNvSpPr>
            <a:spLocks noGrp="1"/>
          </p:cNvSpPr>
          <p:nvPr>
            <p:ph sz="half" idx="1"/>
          </p:nvPr>
        </p:nvSpPr>
        <p:spPr>
          <a:xfrm>
            <a:off x="609600" y="2332037"/>
            <a:ext cx="5384800" cy="4144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332037"/>
            <a:ext cx="5384800" cy="4144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017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560918" y="855347"/>
            <a:ext cx="4011084" cy="1162051"/>
          </a:xfrm>
        </p:spPr>
        <p:txBody>
          <a:bodyPr anchor="b"/>
          <a:lstStyle>
            <a:lvl1pPr algn="l">
              <a:defRPr sz="2667" b="1"/>
            </a:lvl1pPr>
          </a:lstStyle>
          <a:p>
            <a:r>
              <a:rPr lang="en-US" dirty="0"/>
              <a:t>Click to edit Master title style</a:t>
            </a:r>
          </a:p>
        </p:txBody>
      </p:sp>
      <p:sp>
        <p:nvSpPr>
          <p:cNvPr id="6" name="Content Placeholder 2"/>
          <p:cNvSpPr>
            <a:spLocks noGrp="1"/>
          </p:cNvSpPr>
          <p:nvPr>
            <p:ph idx="1"/>
          </p:nvPr>
        </p:nvSpPr>
        <p:spPr>
          <a:xfrm>
            <a:off x="4766733" y="1227845"/>
            <a:ext cx="6815667" cy="5401555"/>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560918" y="2135506"/>
            <a:ext cx="4011084" cy="4189095"/>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Tree>
    <p:extLst>
      <p:ext uri="{BB962C8B-B14F-4D97-AF65-F5344CB8AC3E}">
        <p14:creationId xmlns:p14="http://schemas.microsoft.com/office/powerpoint/2010/main" val="3250793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2389717" y="5105400"/>
            <a:ext cx="7315200" cy="567691"/>
          </a:xfrm>
        </p:spPr>
        <p:txBody>
          <a:bodyPr anchor="b"/>
          <a:lstStyle>
            <a:lvl1pPr algn="l">
              <a:defRPr sz="2667" b="1"/>
            </a:lvl1pPr>
          </a:lstStyle>
          <a:p>
            <a:r>
              <a:rPr lang="en-US" dirty="0"/>
              <a:t>Click to edit Master title style</a:t>
            </a:r>
          </a:p>
        </p:txBody>
      </p:sp>
      <p:sp>
        <p:nvSpPr>
          <p:cNvPr id="6" name="Picture Placeholder 2"/>
          <p:cNvSpPr>
            <a:spLocks noGrp="1"/>
          </p:cNvSpPr>
          <p:nvPr>
            <p:ph type="pic" idx="1"/>
          </p:nvPr>
        </p:nvSpPr>
        <p:spPr>
          <a:xfrm>
            <a:off x="2389717" y="914400"/>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7" name="Text Placeholder 3"/>
          <p:cNvSpPr>
            <a:spLocks noGrp="1"/>
          </p:cNvSpPr>
          <p:nvPr>
            <p:ph type="body" sz="half" idx="2"/>
          </p:nvPr>
        </p:nvSpPr>
        <p:spPr>
          <a:xfrm>
            <a:off x="2389717" y="5673090"/>
            <a:ext cx="7315200" cy="803911"/>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Tree>
    <p:extLst>
      <p:ext uri="{BB962C8B-B14F-4D97-AF65-F5344CB8AC3E}">
        <p14:creationId xmlns:p14="http://schemas.microsoft.com/office/powerpoint/2010/main" val="4068345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653144"/>
            <a:ext cx="10972800" cy="1143000"/>
          </a:xfrm>
        </p:spPr>
        <p:txBody>
          <a:bodyPr/>
          <a:lstStyle/>
          <a:p>
            <a:r>
              <a:rPr lang="en-US" dirty="0"/>
              <a:t>Click to edit Master title style</a:t>
            </a:r>
          </a:p>
        </p:txBody>
      </p:sp>
      <p:sp>
        <p:nvSpPr>
          <p:cNvPr id="3" name="Chart Placeholder 2"/>
          <p:cNvSpPr>
            <a:spLocks noGrp="1"/>
          </p:cNvSpPr>
          <p:nvPr>
            <p:ph type="chart" idx="1"/>
          </p:nvPr>
        </p:nvSpPr>
        <p:spPr>
          <a:xfrm>
            <a:off x="609600" y="1796144"/>
            <a:ext cx="10972800" cy="4525963"/>
          </a:xfrm>
        </p:spPr>
        <p:txBody>
          <a:bodyPr/>
          <a:lstStyle/>
          <a:p>
            <a:pPr lvl="0"/>
            <a:endParaRPr lang="en-US" noProof="0"/>
          </a:p>
        </p:txBody>
      </p:sp>
      <p:sp>
        <p:nvSpPr>
          <p:cNvPr id="4" name="Rectangle 4">
            <a:extLst>
              <a:ext uri="{FF2B5EF4-FFF2-40B4-BE49-F238E27FC236}">
                <a16:creationId xmlns:a16="http://schemas.microsoft.com/office/drawing/2014/main" id="{F0C14192-74D6-55BE-8EED-B0CFEAA21E55}"/>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F0DA8D06-8AF3-C810-94B8-8411CFBADB3E}"/>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D91012A8-D74D-535D-38AB-FA2A99A0FBBE}"/>
              </a:ext>
            </a:extLst>
          </p:cNvPr>
          <p:cNvSpPr>
            <a:spLocks noGrp="1" noChangeArrowheads="1"/>
          </p:cNvSpPr>
          <p:nvPr>
            <p:ph type="sldNum" sz="quarter" idx="12"/>
          </p:nvPr>
        </p:nvSpPr>
        <p:spPr>
          <a:ln/>
        </p:spPr>
        <p:txBody>
          <a:bodyPr/>
          <a:lstStyle>
            <a:lvl1pPr>
              <a:defRPr/>
            </a:lvl1pPr>
          </a:lstStyle>
          <a:p>
            <a:fld id="{F55FD4F8-3F1F-D44B-BAEE-B5E233286BC2}" type="slidenum">
              <a:rPr lang="ko-KR" altLang="en-US"/>
              <a:pPr/>
              <a:t>‹#›</a:t>
            </a:fld>
            <a:endParaRPr lang="en-US" altLang="ko-KR"/>
          </a:p>
        </p:txBody>
      </p:sp>
    </p:spTree>
    <p:extLst>
      <p:ext uri="{BB962C8B-B14F-4D97-AF65-F5344CB8AC3E}">
        <p14:creationId xmlns:p14="http://schemas.microsoft.com/office/powerpoint/2010/main" val="405363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321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5" name="Slide Number Placeholder 5">
            <a:extLst>
              <a:ext uri="{FF2B5EF4-FFF2-40B4-BE49-F238E27FC236}">
                <a16:creationId xmlns:a16="http://schemas.microsoft.com/office/drawing/2014/main" id="{D41126D0-2478-AE48-891D-9046D4F5EA0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Security: 8- </a:t>
            </a:r>
            <a:fld id="{C4204591-24BD-A542-B9D5-F8D8A88D2FEE}" type="slidenum">
              <a:rPr lang="en-US" smtClean="0"/>
              <a:pPr/>
              <a:t>‹#›</a:t>
            </a:fld>
            <a:endParaRPr lang="en-US" dirty="0"/>
          </a:p>
        </p:txBody>
      </p:sp>
    </p:spTree>
    <p:extLst>
      <p:ext uri="{BB962C8B-B14F-4D97-AF65-F5344CB8AC3E}">
        <p14:creationId xmlns:p14="http://schemas.microsoft.com/office/powerpoint/2010/main" val="2257269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91440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2239963"/>
            <a:ext cx="10972800" cy="3886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145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609585" rtl="0" eaLnBrk="1" latinLnBrk="0" hangingPunct="1">
        <a:spcBef>
          <a:spcPct val="0"/>
        </a:spcBef>
        <a:buNone/>
        <a:defRPr sz="4400" kern="1200">
          <a:solidFill>
            <a:schemeClr val="tx1">
              <a:lumMod val="75000"/>
              <a:lumOff val="25000"/>
            </a:schemeClr>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lumMod val="75000"/>
              <a:lumOff val="25000"/>
            </a:schemeClr>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lumMod val="75000"/>
              <a:lumOff val="25000"/>
            </a:schemeClr>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lumMod val="75000"/>
              <a:lumOff val="25000"/>
            </a:schemeClr>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lumMod val="75000"/>
              <a:lumOff val="25000"/>
            </a:schemeClr>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olap.com/learn-bi-olap/olap-bi-definitions/rdbms/" TargetMode="External"/><Relationship Id="rId2" Type="http://schemas.openxmlformats.org/officeDocument/2006/relationships/hyperlink" Target="http://olap.com/learn-bi-olap/olap-bi-definitions/olap-cube/"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hyperlink" Target="https://www.javatpoint.com/olap-operation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javatpoint.com/olap-operation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javatpoint.com/olap-operation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javatpoint.com/olap-operation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javatpoint.com/olap-operation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javatpoint.com/olap-operations"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javatpoint.com/olap-operation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javatpoint.com/olap-operation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olap.com/learn-bi-olap/olap-bi-definitions/dimension-member/"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838200" y="4140200"/>
            <a:ext cx="7493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11" name="Text Placeholder 9"/>
          <p:cNvSpPr txBox="1">
            <a:spLocks/>
          </p:cNvSpPr>
          <p:nvPr/>
        </p:nvSpPr>
        <p:spPr>
          <a:xfrm>
            <a:off x="731520" y="5486401"/>
            <a:ext cx="10515600" cy="609601"/>
          </a:xfrm>
          <a:prstGeom prst="rect">
            <a:avLst/>
          </a:prstGeom>
        </p:spPr>
        <p:txBody>
          <a:bodyPr vert="horz" lIns="121920" tIns="60960" rIns="121920" bIns="6096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50000"/>
              </a:lnSpc>
            </a:pPr>
            <a:r>
              <a:rPr lang="en-US" sz="1400" cap="all" dirty="0">
                <a:solidFill>
                  <a:srgbClr val="BF5700"/>
                </a:solidFill>
                <a:latin typeface="Arial Black" charset="0"/>
              </a:rPr>
              <a:t>Prashant D. Joshi</a:t>
            </a:r>
          </a:p>
          <a:p>
            <a:pPr>
              <a:lnSpc>
                <a:spcPct val="30000"/>
              </a:lnSpc>
            </a:pPr>
            <a:r>
              <a:rPr lang="en-US" sz="1400" dirty="0">
                <a:solidFill>
                  <a:srgbClr val="BF5700"/>
                </a:solidFill>
              </a:rPr>
              <a:t>UT McCombs School of Business (MSBA), The University of Texas at Austin</a:t>
            </a:r>
          </a:p>
        </p:txBody>
      </p:sp>
      <p:sp>
        <p:nvSpPr>
          <p:cNvPr id="12" name="Text Placeholder 9"/>
          <p:cNvSpPr txBox="1">
            <a:spLocks/>
          </p:cNvSpPr>
          <p:nvPr/>
        </p:nvSpPr>
        <p:spPr>
          <a:xfrm>
            <a:off x="731520" y="609600"/>
            <a:ext cx="10437925" cy="519061"/>
          </a:xfrm>
          <a:prstGeom prst="rect">
            <a:avLst/>
          </a:prstGeom>
        </p:spPr>
        <p:txBody>
          <a:bodyPr vert="horz" lIns="121920" tIns="60960" rIns="121920" bIns="6096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cap="all" dirty="0">
                <a:solidFill>
                  <a:srgbClr val="BF5700"/>
                </a:solidFill>
                <a:latin typeface="Arial Black" charset="0"/>
              </a:rPr>
              <a:t>FALL 2023</a:t>
            </a:r>
            <a:endParaRPr lang="en-US" dirty="0">
              <a:solidFill>
                <a:srgbClr val="BF5700"/>
              </a:solidFill>
            </a:endParaRPr>
          </a:p>
        </p:txBody>
      </p:sp>
      <p:sp>
        <p:nvSpPr>
          <p:cNvPr id="13" name="Title Placeholder 7"/>
          <p:cNvSpPr txBox="1">
            <a:spLocks/>
          </p:cNvSpPr>
          <p:nvPr/>
        </p:nvSpPr>
        <p:spPr>
          <a:xfrm>
            <a:off x="670560" y="1600200"/>
            <a:ext cx="10911840" cy="2336800"/>
          </a:xfrm>
          <a:prstGeom prst="rect">
            <a:avLst/>
          </a:prstGeom>
        </p:spPr>
        <p:txBody>
          <a:bodyPr vert="horz" wrap="square" lIns="121920" tIns="60960" rIns="121920" bIns="6096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r>
              <a:rPr lang="en-US" sz="6400" dirty="0">
                <a:solidFill>
                  <a:srgbClr val="BF5700"/>
                </a:solidFill>
              </a:rPr>
              <a:t>MIS 381N</a:t>
            </a:r>
          </a:p>
          <a:p>
            <a:r>
              <a:rPr lang="en-US" sz="2667" dirty="0">
                <a:solidFill>
                  <a:srgbClr val="BF5700"/>
                </a:solidFill>
              </a:rPr>
              <a:t>Information management</a:t>
            </a:r>
          </a:p>
        </p:txBody>
      </p:sp>
      <p:sp>
        <p:nvSpPr>
          <p:cNvPr id="15" name="Text Placeholder 9"/>
          <p:cNvSpPr txBox="1">
            <a:spLocks/>
          </p:cNvSpPr>
          <p:nvPr/>
        </p:nvSpPr>
        <p:spPr>
          <a:xfrm>
            <a:off x="731520" y="4445000"/>
            <a:ext cx="10515600" cy="609601"/>
          </a:xfrm>
          <a:prstGeom prst="rect">
            <a:avLst/>
          </a:prstGeom>
        </p:spPr>
        <p:txBody>
          <a:bodyPr vert="horz" lIns="121920" tIns="60960" rIns="121920" bIns="60960" rtlCol="0">
            <a:noAutofit/>
          </a:bodyPr>
          <a:lst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67" dirty="0">
                <a:solidFill>
                  <a:srgbClr val="BF5700"/>
                </a:solidFill>
              </a:rPr>
              <a:t>Lecture 15</a:t>
            </a:r>
          </a:p>
          <a:p>
            <a:r>
              <a:rPr lang="en-US" sz="1867" dirty="0">
                <a:solidFill>
                  <a:srgbClr val="BF5700"/>
                </a:solidFill>
              </a:rPr>
              <a:t>Sept 18</a:t>
            </a:r>
            <a:r>
              <a:rPr lang="en-US" sz="1867" baseline="30000" dirty="0">
                <a:solidFill>
                  <a:srgbClr val="BF5700"/>
                </a:solidFill>
              </a:rPr>
              <a:t>th</a:t>
            </a:r>
            <a:r>
              <a:rPr lang="en-US" sz="1867" dirty="0">
                <a:solidFill>
                  <a:srgbClr val="BF5700"/>
                </a:solidFill>
              </a:rPr>
              <a:t> 2023</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4933" y="426721"/>
            <a:ext cx="2503196" cy="1219199"/>
          </a:xfrm>
          <a:prstGeom prst="rect">
            <a:avLst/>
          </a:prstGeom>
        </p:spPr>
      </p:pic>
    </p:spTree>
    <p:extLst>
      <p:ext uri="{BB962C8B-B14F-4D97-AF65-F5344CB8AC3E}">
        <p14:creationId xmlns:p14="http://schemas.microsoft.com/office/powerpoint/2010/main" val="1825105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93627"/>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TextBox 4"/>
          <p:cNvSpPr txBox="1"/>
          <p:nvPr/>
        </p:nvSpPr>
        <p:spPr>
          <a:xfrm>
            <a:off x="13855" y="461675"/>
            <a:ext cx="12219710" cy="923330"/>
          </a:xfrm>
          <a:prstGeom prst="rect">
            <a:avLst/>
          </a:prstGeom>
          <a:solidFill>
            <a:schemeClr val="accent6">
              <a:lumMod val="75000"/>
            </a:schemeClr>
          </a:solidFill>
        </p:spPr>
        <p:txBody>
          <a:bodyPr wrap="square" rtlCol="0">
            <a:spAutoFit/>
          </a:bodyPr>
          <a:lstStyle/>
          <a:p>
            <a:r>
              <a:rPr lang="en-US" sz="5400" b="1" dirty="0">
                <a:solidFill>
                  <a:schemeClr val="bg1"/>
                </a:solidFill>
                <a:latin typeface="Bradley Hand ITC" panose="03070402050302030203" pitchFamily="66" charset="0"/>
              </a:rPr>
              <a:t>OLAP (so, what’s a ‘Slice’?)</a:t>
            </a:r>
          </a:p>
        </p:txBody>
      </p:sp>
      <p:sp>
        <p:nvSpPr>
          <p:cNvPr id="20" name="Slide Number Placeholder 12">
            <a:extLst>
              <a:ext uri="{FF2B5EF4-FFF2-40B4-BE49-F238E27FC236}">
                <a16:creationId xmlns:a16="http://schemas.microsoft.com/office/drawing/2014/main" id="{F822253F-18BF-BC41-AEAB-5E9A1340E4A7}"/>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10</a:t>
            </a:fld>
            <a:endParaRPr lang="en-US" sz="1050" dirty="0"/>
          </a:p>
        </p:txBody>
      </p:sp>
      <p:sp>
        <p:nvSpPr>
          <p:cNvPr id="21" name="TextBox 20">
            <a:extLst>
              <a:ext uri="{FF2B5EF4-FFF2-40B4-BE49-F238E27FC236}">
                <a16:creationId xmlns:a16="http://schemas.microsoft.com/office/drawing/2014/main" id="{CFCDD089-4456-469F-9F70-6967CF0F4321}"/>
              </a:ext>
            </a:extLst>
          </p:cNvPr>
          <p:cNvSpPr txBox="1"/>
          <p:nvPr/>
        </p:nvSpPr>
        <p:spPr>
          <a:xfrm>
            <a:off x="158621" y="6488668"/>
            <a:ext cx="6270170" cy="276999"/>
          </a:xfrm>
          <a:prstGeom prst="rect">
            <a:avLst/>
          </a:prstGeom>
          <a:noFill/>
        </p:spPr>
        <p:txBody>
          <a:bodyPr wrap="square">
            <a:spAutoFit/>
          </a:bodyPr>
          <a:lstStyle/>
          <a:p>
            <a:r>
              <a:rPr lang="en-US" sz="1200" dirty="0"/>
              <a:t>https://olap.com/olap-definition/</a:t>
            </a:r>
          </a:p>
        </p:txBody>
      </p:sp>
      <p:sp>
        <p:nvSpPr>
          <p:cNvPr id="10" name="Rectangle 9">
            <a:extLst>
              <a:ext uri="{FF2B5EF4-FFF2-40B4-BE49-F238E27FC236}">
                <a16:creationId xmlns:a16="http://schemas.microsoft.com/office/drawing/2014/main" id="{FC21A386-8DF0-4FF6-8BE1-238EE12DAB39}"/>
              </a:ext>
            </a:extLst>
          </p:cNvPr>
          <p:cNvSpPr/>
          <p:nvPr/>
        </p:nvSpPr>
        <p:spPr>
          <a:xfrm>
            <a:off x="964297" y="1580155"/>
            <a:ext cx="10263403" cy="2554545"/>
          </a:xfrm>
          <a:prstGeom prst="rect">
            <a:avLst/>
          </a:prstGeom>
          <a:solidFill>
            <a:schemeClr val="accent6">
              <a:lumMod val="40000"/>
              <a:lumOff val="60000"/>
            </a:schemeClr>
          </a:solidFill>
          <a:ln>
            <a:solidFill>
              <a:srgbClr val="002A7E"/>
            </a:solidFill>
          </a:ln>
        </p:spPr>
        <p:txBody>
          <a:bodyPr wrap="square">
            <a:spAutoFit/>
          </a:bodyPr>
          <a:lstStyle/>
          <a:p>
            <a:pPr marL="457200" indent="-457200">
              <a:spcBef>
                <a:spcPts val="600"/>
              </a:spcBef>
              <a:spcAft>
                <a:spcPts val="600"/>
              </a:spcAft>
              <a:buClr>
                <a:srgbClr val="C00000"/>
              </a:buClr>
              <a:buSzPct val="125000"/>
              <a:buFont typeface="Arial" panose="020B0604020202020204" pitchFamily="34" charset="0"/>
              <a:buChar char="•"/>
            </a:pPr>
            <a:r>
              <a:rPr lang="en-US" sz="2800" dirty="0"/>
              <a:t>A Slice represents two-dimensional view of an </a:t>
            </a:r>
            <a:r>
              <a:rPr lang="en-US" sz="2800" b="1" dirty="0">
                <a:hlinkClick r:id="rId2" tooltip="OLAP Cube"/>
              </a:rPr>
              <a:t>OLAP Cube</a:t>
            </a:r>
            <a:r>
              <a:rPr lang="en-US" sz="2800" dirty="0">
                <a:hlinkClick r:id="rId2" tooltip="OLAP Cube"/>
              </a:rPr>
              <a:t> </a:t>
            </a:r>
            <a:r>
              <a:rPr lang="en-US" sz="2800" dirty="0"/>
              <a:t>that arranges data in a grid, similar to a spreadsheet</a:t>
            </a:r>
          </a:p>
          <a:p>
            <a:pPr marL="457200" indent="-457200">
              <a:spcBef>
                <a:spcPts val="600"/>
              </a:spcBef>
              <a:spcAft>
                <a:spcPts val="600"/>
              </a:spcAft>
              <a:buClr>
                <a:srgbClr val="C00000"/>
              </a:buClr>
              <a:buSzPct val="125000"/>
              <a:buFont typeface="Arial" panose="020B0604020202020204" pitchFamily="34" charset="0"/>
              <a:buChar char="•"/>
            </a:pPr>
            <a:r>
              <a:rPr lang="en-US" sz="2800" dirty="0"/>
              <a:t>Slice functions much like a report or a query in an </a:t>
            </a:r>
            <a:r>
              <a:rPr lang="en-US" sz="2800" b="1" dirty="0">
                <a:hlinkClick r:id="rId3" tooltip="RDBMS"/>
              </a:rPr>
              <a:t>RDBMS</a:t>
            </a:r>
            <a:r>
              <a:rPr lang="en-US" sz="2800" dirty="0"/>
              <a:t> in that it returns data based on a request for what to see.  </a:t>
            </a:r>
          </a:p>
          <a:p>
            <a:pPr>
              <a:spcBef>
                <a:spcPts val="600"/>
              </a:spcBef>
              <a:spcAft>
                <a:spcPts val="600"/>
              </a:spcAft>
              <a:buClr>
                <a:srgbClr val="C00000"/>
              </a:buClr>
              <a:buSzPct val="125000"/>
            </a:pPr>
            <a:endParaRPr lang="en-US" sz="28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21FE819-E8A6-4957-97BF-BE12289115FD}"/>
              </a:ext>
            </a:extLst>
          </p:cNvPr>
          <p:cNvPicPr>
            <a:picLocks noChangeAspect="1"/>
          </p:cNvPicPr>
          <p:nvPr/>
        </p:nvPicPr>
        <p:blipFill>
          <a:blip r:embed="rId4"/>
          <a:stretch>
            <a:fillRect/>
          </a:stretch>
        </p:blipFill>
        <p:spPr>
          <a:xfrm>
            <a:off x="3322637" y="4174967"/>
            <a:ext cx="5602145" cy="2630967"/>
          </a:xfrm>
          <a:prstGeom prst="rect">
            <a:avLst/>
          </a:prstGeom>
        </p:spPr>
      </p:pic>
    </p:spTree>
    <p:extLst>
      <p:ext uri="{BB962C8B-B14F-4D97-AF65-F5344CB8AC3E}">
        <p14:creationId xmlns:p14="http://schemas.microsoft.com/office/powerpoint/2010/main" val="1124529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55" y="521853"/>
            <a:ext cx="12191999" cy="748146"/>
          </a:xfrm>
          <a:prstGeom prst="rect">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l="100000" t="100000"/>
            </a:path>
            <a:tileRect r="-100000" b="-10000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TextBox 4"/>
          <p:cNvSpPr txBox="1"/>
          <p:nvPr/>
        </p:nvSpPr>
        <p:spPr>
          <a:xfrm>
            <a:off x="0" y="521853"/>
            <a:ext cx="12219710" cy="1015663"/>
          </a:xfrm>
          <a:prstGeom prst="rect">
            <a:avLst/>
          </a:prstGeom>
          <a:solidFill>
            <a:schemeClr val="accent6">
              <a:lumMod val="75000"/>
            </a:schemeClr>
          </a:solidFill>
        </p:spPr>
        <p:txBody>
          <a:bodyPr wrap="square" rtlCol="0">
            <a:spAutoFit/>
          </a:bodyPr>
          <a:lstStyle/>
          <a:p>
            <a:r>
              <a:rPr lang="en-US" sz="6000" b="1" dirty="0">
                <a:solidFill>
                  <a:schemeClr val="bg1"/>
                </a:solidFill>
                <a:latin typeface="Bradley Hand ITC" panose="03070402050302030203" pitchFamily="66" charset="0"/>
              </a:rPr>
              <a:t>OLAP Operations</a:t>
            </a:r>
          </a:p>
        </p:txBody>
      </p:sp>
      <p:sp>
        <p:nvSpPr>
          <p:cNvPr id="7" name="Rectangle 6">
            <a:extLst>
              <a:ext uri="{FF2B5EF4-FFF2-40B4-BE49-F238E27FC236}">
                <a16:creationId xmlns:a16="http://schemas.microsoft.com/office/drawing/2014/main" id="{24FB32B9-82DB-8C48-9453-035444AE3278}"/>
              </a:ext>
            </a:extLst>
          </p:cNvPr>
          <p:cNvSpPr/>
          <p:nvPr/>
        </p:nvSpPr>
        <p:spPr>
          <a:xfrm>
            <a:off x="964298" y="1691437"/>
            <a:ext cx="10263403" cy="4247317"/>
          </a:xfrm>
          <a:prstGeom prst="rect">
            <a:avLst/>
          </a:prstGeom>
          <a:solidFill>
            <a:schemeClr val="accent6">
              <a:lumMod val="40000"/>
              <a:lumOff val="60000"/>
            </a:schemeClr>
          </a:solidFill>
          <a:ln>
            <a:solidFill>
              <a:srgbClr val="002A7E"/>
            </a:solidFill>
          </a:ln>
        </p:spPr>
        <p:txBody>
          <a:bodyPr wrap="square">
            <a:spAutoFit/>
          </a:bodyPr>
          <a:lstStyle/>
          <a:p>
            <a:pPr marL="457200" indent="-457200">
              <a:spcBef>
                <a:spcPts val="600"/>
              </a:spcBef>
              <a:spcAft>
                <a:spcPts val="600"/>
              </a:spcAft>
              <a:buClr>
                <a:srgbClr val="C00000"/>
              </a:buClr>
              <a:buSzPct val="125000"/>
              <a:buFont typeface="Arial" panose="020B0604020202020204" pitchFamily="34" charset="0"/>
              <a:buChar char="•"/>
            </a:pPr>
            <a:r>
              <a:rPr lang="en-US" sz="2400" b="1" dirty="0">
                <a:latin typeface="Arial" panose="020B0604020202020204" pitchFamily="34" charset="0"/>
                <a:cs typeface="Arial" panose="020B0604020202020204" pitchFamily="34" charset="0"/>
              </a:rPr>
              <a:t>Roll up</a:t>
            </a:r>
            <a:r>
              <a:rPr lang="en-US" sz="2400" dirty="0">
                <a:latin typeface="Arial" panose="020B0604020202020204" pitchFamily="34" charset="0"/>
                <a:cs typeface="Arial" panose="020B0604020202020204" pitchFamily="34" charset="0"/>
              </a:rPr>
              <a:t>: Summarize data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(Reduce dimensions) </a:t>
            </a:r>
          </a:p>
          <a:p>
            <a:pPr marL="457200" indent="-457200">
              <a:spcBef>
                <a:spcPts val="600"/>
              </a:spcBef>
              <a:spcAft>
                <a:spcPts val="600"/>
              </a:spcAft>
              <a:buClr>
                <a:srgbClr val="C00000"/>
              </a:buClr>
              <a:buSzPct val="125000"/>
              <a:buFont typeface="Arial" panose="020B0604020202020204" pitchFamily="34" charset="0"/>
              <a:buChar char="•"/>
            </a:pPr>
            <a:r>
              <a:rPr lang="en-US" sz="2400" b="1" dirty="0">
                <a:latin typeface="Arial" panose="020B0604020202020204" pitchFamily="34" charset="0"/>
                <a:cs typeface="Arial" panose="020B0604020202020204" pitchFamily="34" charset="0"/>
              </a:rPr>
              <a:t>Drill down</a:t>
            </a:r>
            <a:r>
              <a:rPr lang="en-US"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Roll down</a:t>
            </a:r>
            <a:r>
              <a:rPr lang="en-US" sz="2400" dirty="0">
                <a:latin typeface="Arial" panose="020B0604020202020204" pitchFamily="34" charset="0"/>
                <a:cs typeface="Arial" panose="020B0604020202020204" pitchFamily="34" charset="0"/>
              </a:rPr>
              <a:t>: Go from higher level summary to lower level summary or detailed data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(Increase dimensions)</a:t>
            </a:r>
          </a:p>
          <a:p>
            <a:pPr marL="457200" indent="-457200">
              <a:spcBef>
                <a:spcPts val="600"/>
              </a:spcBef>
              <a:spcAft>
                <a:spcPts val="600"/>
              </a:spcAft>
              <a:buClr>
                <a:srgbClr val="C00000"/>
              </a:buClr>
              <a:buSzPct val="125000"/>
              <a:buFont typeface="Arial" panose="020B0604020202020204" pitchFamily="34" charset="0"/>
              <a:buChar char="•"/>
            </a:pPr>
            <a:r>
              <a:rPr lang="en-US" sz="2400" b="1" dirty="0">
                <a:latin typeface="Arial" panose="020B0604020202020204" pitchFamily="34" charset="0"/>
                <a:cs typeface="Arial" panose="020B0604020202020204" pitchFamily="34" charset="0"/>
              </a:rPr>
              <a:t>Slice </a:t>
            </a:r>
            <a:r>
              <a:rPr lang="en-US" sz="2400" dirty="0">
                <a:latin typeface="Arial" panose="020B0604020202020204" pitchFamily="34" charset="0"/>
                <a:cs typeface="Arial" panose="020B0604020202020204" pitchFamily="34" charset="0"/>
              </a:rPr>
              <a:t>and </a:t>
            </a:r>
            <a:r>
              <a:rPr lang="en-US" sz="2400" b="1" dirty="0">
                <a:latin typeface="Arial" panose="020B0604020202020204" pitchFamily="34" charset="0"/>
                <a:cs typeface="Arial" panose="020B0604020202020204" pitchFamily="34" charset="0"/>
              </a:rPr>
              <a:t>Dice</a:t>
            </a:r>
            <a:r>
              <a:rPr lang="en-US" sz="2400" dirty="0">
                <a:latin typeface="Arial" panose="020B0604020202020204" pitchFamily="34" charset="0"/>
                <a:cs typeface="Arial" panose="020B0604020202020204" pitchFamily="34" charset="0"/>
              </a:rPr>
              <a:t>: Select and project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(Slice: Selection on one dimension, reduces dimensions by one. Dice: Selection on two or more dimensions, sub-cube of same dimension)</a:t>
            </a:r>
          </a:p>
          <a:p>
            <a:pPr marL="457200" indent="-457200">
              <a:spcBef>
                <a:spcPts val="600"/>
              </a:spcBef>
              <a:spcAft>
                <a:spcPts val="600"/>
              </a:spcAft>
              <a:buClr>
                <a:srgbClr val="C00000"/>
              </a:buClr>
              <a:buSzPct val="125000"/>
              <a:buFont typeface="Arial" panose="020B0604020202020204" pitchFamily="34" charset="0"/>
              <a:buChar char="•"/>
            </a:pPr>
            <a:r>
              <a:rPr lang="en-US" sz="2400" b="1" dirty="0">
                <a:latin typeface="Arial" panose="020B0604020202020204" pitchFamily="34" charset="0"/>
                <a:cs typeface="Arial" panose="020B0604020202020204" pitchFamily="34" charset="0"/>
              </a:rPr>
              <a:t>Pivot</a:t>
            </a:r>
            <a:r>
              <a:rPr lang="en-US" sz="2400" dirty="0">
                <a:latin typeface="Arial" panose="020B0604020202020204" pitchFamily="34" charset="0"/>
                <a:cs typeface="Arial" panose="020B0604020202020204" pitchFamily="34" charset="0"/>
              </a:rPr>
              <a:t>: rotate the </a:t>
            </a:r>
            <a:r>
              <a:rPr lang="en-US" sz="2400" b="1" dirty="0">
                <a:latin typeface="Arial" panose="020B0604020202020204" pitchFamily="34" charset="0"/>
                <a:cs typeface="Arial" panose="020B0604020202020204" pitchFamily="34" charset="0"/>
              </a:rPr>
              <a:t>cube </a:t>
            </a:r>
            <a:r>
              <a:rPr lang="en-US" sz="2400" dirty="0">
                <a:latin typeface="Arial" panose="020B0604020202020204" pitchFamily="34" charset="0"/>
                <a:cs typeface="Arial" panose="020B0604020202020204" pitchFamily="34" charset="0"/>
              </a:rPr>
              <a:t>to show a particular face</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6" name="Slide Number Placeholder 12">
            <a:extLst>
              <a:ext uri="{FF2B5EF4-FFF2-40B4-BE49-F238E27FC236}">
                <a16:creationId xmlns:a16="http://schemas.microsoft.com/office/drawing/2014/main" id="{62FD984E-7E82-DD4C-90EB-47D6D8B0FB92}"/>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11</a:t>
            </a:fld>
            <a:endParaRPr lang="en-US" sz="1050" dirty="0"/>
          </a:p>
        </p:txBody>
      </p:sp>
      <p:sp>
        <p:nvSpPr>
          <p:cNvPr id="8" name="TextBox 7">
            <a:extLst>
              <a:ext uri="{FF2B5EF4-FFF2-40B4-BE49-F238E27FC236}">
                <a16:creationId xmlns:a16="http://schemas.microsoft.com/office/drawing/2014/main" id="{6C1EB806-E976-4600-A352-2BF90A4106FE}"/>
              </a:ext>
            </a:extLst>
          </p:cNvPr>
          <p:cNvSpPr txBox="1"/>
          <p:nvPr/>
        </p:nvSpPr>
        <p:spPr>
          <a:xfrm>
            <a:off x="182879" y="6080962"/>
            <a:ext cx="9517711" cy="461665"/>
          </a:xfrm>
          <a:prstGeom prst="rect">
            <a:avLst/>
          </a:prstGeom>
          <a:noFill/>
        </p:spPr>
        <p:txBody>
          <a:bodyPr wrap="square">
            <a:spAutoFit/>
          </a:bodyPr>
          <a:lstStyle/>
          <a:p>
            <a:r>
              <a:rPr lang="en-US" sz="1200" dirty="0">
                <a:hlinkClick r:id="rId2"/>
              </a:rPr>
              <a:t>https://www.javatpoint.com/olap-operations</a:t>
            </a:r>
            <a:endParaRPr lang="en-US" sz="1200" dirty="0"/>
          </a:p>
          <a:p>
            <a:r>
              <a:rPr lang="en-US" sz="1200" dirty="0"/>
              <a:t>https://www.lumeer.io/app-demo/?_o=5f28316989e14f77b2f7fa7a&amp;_p=5f3d692719684b68538a0c7b&amp;tp=false&amp;v=9ed1515819dec61f</a:t>
            </a:r>
          </a:p>
        </p:txBody>
      </p:sp>
    </p:spTree>
    <p:extLst>
      <p:ext uri="{BB962C8B-B14F-4D97-AF65-F5344CB8AC3E}">
        <p14:creationId xmlns:p14="http://schemas.microsoft.com/office/powerpoint/2010/main" val="1541676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5300"/>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TextBox 4"/>
          <p:cNvSpPr txBox="1"/>
          <p:nvPr/>
        </p:nvSpPr>
        <p:spPr>
          <a:xfrm>
            <a:off x="13855" y="446026"/>
            <a:ext cx="12219710" cy="1015663"/>
          </a:xfrm>
          <a:prstGeom prst="rect">
            <a:avLst/>
          </a:prstGeom>
          <a:solidFill>
            <a:schemeClr val="accent6">
              <a:lumMod val="75000"/>
            </a:schemeClr>
          </a:solidFill>
        </p:spPr>
        <p:txBody>
          <a:bodyPr wrap="square" rtlCol="0">
            <a:spAutoFit/>
          </a:bodyPr>
          <a:lstStyle/>
          <a:p>
            <a:r>
              <a:rPr lang="en-US" sz="6000" b="1" dirty="0">
                <a:solidFill>
                  <a:schemeClr val="bg1"/>
                </a:solidFill>
                <a:latin typeface="Bradley Hand ITC" panose="03070402050302030203" pitchFamily="66" charset="0"/>
              </a:rPr>
              <a:t>OLAP Operations (</a:t>
            </a:r>
            <a:r>
              <a:rPr lang="en-US" sz="4800" b="1" dirty="0">
                <a:solidFill>
                  <a:schemeClr val="bg1"/>
                </a:solidFill>
                <a:latin typeface="Bradley Hand ITC" panose="03070402050302030203" pitchFamily="66" charset="0"/>
              </a:rPr>
              <a:t>In Class discussion</a:t>
            </a:r>
            <a:r>
              <a:rPr lang="en-US" sz="6000" b="1" dirty="0">
                <a:solidFill>
                  <a:schemeClr val="bg1"/>
                </a:solidFill>
                <a:latin typeface="Bradley Hand ITC" panose="03070402050302030203" pitchFamily="66" charset="0"/>
              </a:rPr>
              <a:t>)</a:t>
            </a:r>
          </a:p>
        </p:txBody>
      </p:sp>
      <p:sp>
        <p:nvSpPr>
          <p:cNvPr id="6" name="Slide Number Placeholder 12">
            <a:extLst>
              <a:ext uri="{FF2B5EF4-FFF2-40B4-BE49-F238E27FC236}">
                <a16:creationId xmlns:a16="http://schemas.microsoft.com/office/drawing/2014/main" id="{62FD984E-7E82-DD4C-90EB-47D6D8B0FB92}"/>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12</a:t>
            </a:fld>
            <a:endParaRPr lang="en-US" sz="1050" dirty="0"/>
          </a:p>
        </p:txBody>
      </p:sp>
      <p:sp>
        <p:nvSpPr>
          <p:cNvPr id="8" name="TextBox 7">
            <a:extLst>
              <a:ext uri="{FF2B5EF4-FFF2-40B4-BE49-F238E27FC236}">
                <a16:creationId xmlns:a16="http://schemas.microsoft.com/office/drawing/2014/main" id="{6C1EB806-E976-4600-A352-2BF90A4106FE}"/>
              </a:ext>
            </a:extLst>
          </p:cNvPr>
          <p:cNvSpPr txBox="1"/>
          <p:nvPr/>
        </p:nvSpPr>
        <p:spPr>
          <a:xfrm>
            <a:off x="182879" y="6080962"/>
            <a:ext cx="9517711" cy="461665"/>
          </a:xfrm>
          <a:prstGeom prst="rect">
            <a:avLst/>
          </a:prstGeom>
          <a:noFill/>
        </p:spPr>
        <p:txBody>
          <a:bodyPr wrap="square">
            <a:spAutoFit/>
          </a:bodyPr>
          <a:lstStyle/>
          <a:p>
            <a:r>
              <a:rPr lang="en-US" sz="1200" dirty="0">
                <a:hlinkClick r:id="rId2"/>
              </a:rPr>
              <a:t>https://www.javatpoint.com/olap-operations</a:t>
            </a:r>
            <a:endParaRPr lang="en-US" sz="1200" dirty="0"/>
          </a:p>
          <a:p>
            <a:r>
              <a:rPr lang="en-US" sz="1200" dirty="0"/>
              <a:t>https://www.lumeer.io/app-demo/?_o=5f28316989e14f77b2f7fa7a&amp;_p=5f3d692719684b68538a0c7b&amp;tp=false&amp;v=9ed1515819dec61f</a:t>
            </a:r>
          </a:p>
        </p:txBody>
      </p:sp>
      <p:sp>
        <p:nvSpPr>
          <p:cNvPr id="9" name="Rectangle 8">
            <a:extLst>
              <a:ext uri="{FF2B5EF4-FFF2-40B4-BE49-F238E27FC236}">
                <a16:creationId xmlns:a16="http://schemas.microsoft.com/office/drawing/2014/main" id="{B0DE81A3-B832-467E-A5F0-DFE6EC32E481}"/>
              </a:ext>
            </a:extLst>
          </p:cNvPr>
          <p:cNvSpPr/>
          <p:nvPr/>
        </p:nvSpPr>
        <p:spPr>
          <a:xfrm>
            <a:off x="973991" y="3013501"/>
            <a:ext cx="3259866" cy="830997"/>
          </a:xfrm>
          <a:prstGeom prst="rect">
            <a:avLst/>
          </a:prstGeom>
          <a:solidFill>
            <a:schemeClr val="accent1">
              <a:lumMod val="20000"/>
              <a:lumOff val="80000"/>
            </a:schemeClr>
          </a:solidFill>
          <a:ln>
            <a:solidFill>
              <a:srgbClr val="002A7E"/>
            </a:solidFill>
          </a:ln>
        </p:spPr>
        <p:txBody>
          <a:bodyPr wrap="square">
            <a:spAutoFit/>
          </a:bodyPr>
          <a:lstStyle/>
          <a:p>
            <a:pPr marL="457200" indent="-457200">
              <a:spcBef>
                <a:spcPts val="600"/>
              </a:spcBef>
              <a:spcAft>
                <a:spcPts val="600"/>
              </a:spcAft>
              <a:buClr>
                <a:srgbClr val="C00000"/>
              </a:buClr>
              <a:buSzPct val="125000"/>
              <a:buFont typeface="Arial" panose="020B0604020202020204" pitchFamily="34" charset="0"/>
              <a:buChar char="•"/>
            </a:pPr>
            <a:r>
              <a:rPr lang="en-US" sz="2400" b="1" dirty="0">
                <a:latin typeface="Arial" panose="020B0604020202020204" pitchFamily="34" charset="0"/>
                <a:cs typeface="Arial" panose="020B0604020202020204" pitchFamily="34" charset="0"/>
              </a:rPr>
              <a:t>What is this an example of?</a:t>
            </a:r>
            <a:endParaRPr lang="en-US" sz="2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BF49946-E2E0-4B99-A941-EC4AE4BB5113}"/>
              </a:ext>
            </a:extLst>
          </p:cNvPr>
          <p:cNvPicPr>
            <a:picLocks noChangeAspect="1"/>
          </p:cNvPicPr>
          <p:nvPr/>
        </p:nvPicPr>
        <p:blipFill>
          <a:blip r:embed="rId3"/>
          <a:stretch>
            <a:fillRect/>
          </a:stretch>
        </p:blipFill>
        <p:spPr>
          <a:xfrm>
            <a:off x="4941734" y="1385005"/>
            <a:ext cx="5746337" cy="4621583"/>
          </a:xfrm>
          <a:prstGeom prst="rect">
            <a:avLst/>
          </a:prstGeom>
        </p:spPr>
      </p:pic>
      <p:sp>
        <p:nvSpPr>
          <p:cNvPr id="10" name="Rectangle: Rounded Corners 9">
            <a:extLst>
              <a:ext uri="{FF2B5EF4-FFF2-40B4-BE49-F238E27FC236}">
                <a16:creationId xmlns:a16="http://schemas.microsoft.com/office/drawing/2014/main" id="{CF3ED9DE-2304-421E-A540-6D9EE2DD1832}"/>
              </a:ext>
            </a:extLst>
          </p:cNvPr>
          <p:cNvSpPr/>
          <p:nvPr/>
        </p:nvSpPr>
        <p:spPr>
          <a:xfrm>
            <a:off x="8281283" y="1282934"/>
            <a:ext cx="1979875" cy="104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B60407FD-FC06-4061-B5BC-5651434A46D6}"/>
              </a:ext>
            </a:extLst>
          </p:cNvPr>
          <p:cNvSpPr/>
          <p:nvPr/>
        </p:nvSpPr>
        <p:spPr>
          <a:xfrm>
            <a:off x="8281283" y="2960441"/>
            <a:ext cx="923677" cy="4685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893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0193CA8-9964-436A-8452-9912BC46D3E1}"/>
              </a:ext>
            </a:extLst>
          </p:cNvPr>
          <p:cNvSpPr txBox="1"/>
          <p:nvPr/>
        </p:nvSpPr>
        <p:spPr>
          <a:xfrm>
            <a:off x="6702949" y="2312542"/>
            <a:ext cx="775251" cy="369332"/>
          </a:xfrm>
          <a:prstGeom prst="rect">
            <a:avLst/>
          </a:prstGeom>
          <a:noFill/>
        </p:spPr>
        <p:txBody>
          <a:bodyPr wrap="square" rtlCol="0">
            <a:spAutoFit/>
          </a:bodyPr>
          <a:lstStyle/>
          <a:p>
            <a:r>
              <a:rPr lang="en-US" dirty="0"/>
              <a:t>Pivot</a:t>
            </a:r>
          </a:p>
        </p:txBody>
      </p:sp>
      <p:sp>
        <p:nvSpPr>
          <p:cNvPr id="2" name="Rectangle 1"/>
          <p:cNvSpPr/>
          <p:nvPr/>
        </p:nvSpPr>
        <p:spPr>
          <a:xfrm>
            <a:off x="0" y="525132"/>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TextBox 4"/>
          <p:cNvSpPr txBox="1"/>
          <p:nvPr/>
        </p:nvSpPr>
        <p:spPr>
          <a:xfrm>
            <a:off x="13855" y="455858"/>
            <a:ext cx="12219710" cy="1015663"/>
          </a:xfrm>
          <a:prstGeom prst="rect">
            <a:avLst/>
          </a:prstGeom>
          <a:solidFill>
            <a:schemeClr val="accent6">
              <a:lumMod val="75000"/>
            </a:schemeClr>
          </a:solidFill>
        </p:spPr>
        <p:txBody>
          <a:bodyPr wrap="square" rtlCol="0">
            <a:spAutoFit/>
          </a:bodyPr>
          <a:lstStyle/>
          <a:p>
            <a:r>
              <a:rPr lang="en-US" sz="6000" b="1" dirty="0">
                <a:solidFill>
                  <a:schemeClr val="bg1"/>
                </a:solidFill>
                <a:latin typeface="Bradley Hand ITC" panose="03070402050302030203" pitchFamily="66" charset="0"/>
              </a:rPr>
              <a:t>OLAP Operations (</a:t>
            </a:r>
            <a:r>
              <a:rPr lang="en-US" sz="4800" b="1" dirty="0">
                <a:solidFill>
                  <a:schemeClr val="bg1"/>
                </a:solidFill>
                <a:latin typeface="Bradley Hand ITC" panose="03070402050302030203" pitchFamily="66" charset="0"/>
              </a:rPr>
              <a:t>In Class discussion</a:t>
            </a:r>
            <a:r>
              <a:rPr lang="en-US" sz="6000" b="1" dirty="0">
                <a:solidFill>
                  <a:schemeClr val="bg1"/>
                </a:solidFill>
                <a:latin typeface="Bradley Hand ITC" panose="03070402050302030203" pitchFamily="66" charset="0"/>
              </a:rPr>
              <a:t>)</a:t>
            </a:r>
          </a:p>
        </p:txBody>
      </p:sp>
      <p:sp>
        <p:nvSpPr>
          <p:cNvPr id="6" name="Slide Number Placeholder 12">
            <a:extLst>
              <a:ext uri="{FF2B5EF4-FFF2-40B4-BE49-F238E27FC236}">
                <a16:creationId xmlns:a16="http://schemas.microsoft.com/office/drawing/2014/main" id="{62FD984E-7E82-DD4C-90EB-47D6D8B0FB92}"/>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13</a:t>
            </a:fld>
            <a:endParaRPr lang="en-US" sz="1050" dirty="0"/>
          </a:p>
        </p:txBody>
      </p:sp>
      <p:sp>
        <p:nvSpPr>
          <p:cNvPr id="8" name="TextBox 7">
            <a:extLst>
              <a:ext uri="{FF2B5EF4-FFF2-40B4-BE49-F238E27FC236}">
                <a16:creationId xmlns:a16="http://schemas.microsoft.com/office/drawing/2014/main" id="{6C1EB806-E976-4600-A352-2BF90A4106FE}"/>
              </a:ext>
            </a:extLst>
          </p:cNvPr>
          <p:cNvSpPr txBox="1"/>
          <p:nvPr/>
        </p:nvSpPr>
        <p:spPr>
          <a:xfrm>
            <a:off x="182879" y="6080962"/>
            <a:ext cx="9517711" cy="461665"/>
          </a:xfrm>
          <a:prstGeom prst="rect">
            <a:avLst/>
          </a:prstGeom>
          <a:noFill/>
        </p:spPr>
        <p:txBody>
          <a:bodyPr wrap="square">
            <a:spAutoFit/>
          </a:bodyPr>
          <a:lstStyle/>
          <a:p>
            <a:r>
              <a:rPr lang="en-US" sz="1200" dirty="0">
                <a:hlinkClick r:id="rId2"/>
              </a:rPr>
              <a:t>https://www.javatpoint.com/olap-operations</a:t>
            </a:r>
            <a:endParaRPr lang="en-US" sz="1200" dirty="0"/>
          </a:p>
          <a:p>
            <a:r>
              <a:rPr lang="en-US" sz="1200" dirty="0"/>
              <a:t>https://www.lumeer.io/app-demo/?_o=5f28316989e14f77b2f7fa7a&amp;_p=5f3d692719684b68538a0c7b&amp;tp=false&amp;v=9ed1515819dec61f</a:t>
            </a:r>
          </a:p>
        </p:txBody>
      </p:sp>
      <p:sp>
        <p:nvSpPr>
          <p:cNvPr id="9" name="Rectangle 8">
            <a:extLst>
              <a:ext uri="{FF2B5EF4-FFF2-40B4-BE49-F238E27FC236}">
                <a16:creationId xmlns:a16="http://schemas.microsoft.com/office/drawing/2014/main" id="{B0DE81A3-B832-467E-A5F0-DFE6EC32E481}"/>
              </a:ext>
            </a:extLst>
          </p:cNvPr>
          <p:cNvSpPr/>
          <p:nvPr/>
        </p:nvSpPr>
        <p:spPr>
          <a:xfrm>
            <a:off x="741904" y="3192554"/>
            <a:ext cx="3259866" cy="830997"/>
          </a:xfrm>
          <a:prstGeom prst="rect">
            <a:avLst/>
          </a:prstGeom>
          <a:solidFill>
            <a:schemeClr val="accent1">
              <a:lumMod val="20000"/>
              <a:lumOff val="80000"/>
            </a:schemeClr>
          </a:solidFill>
          <a:ln>
            <a:solidFill>
              <a:srgbClr val="002A7E"/>
            </a:solidFill>
          </a:ln>
        </p:spPr>
        <p:txBody>
          <a:bodyPr wrap="square">
            <a:spAutoFit/>
          </a:bodyPr>
          <a:lstStyle/>
          <a:p>
            <a:pPr marL="457200" indent="-457200">
              <a:spcBef>
                <a:spcPts val="600"/>
              </a:spcBef>
              <a:spcAft>
                <a:spcPts val="600"/>
              </a:spcAft>
              <a:buClr>
                <a:srgbClr val="C00000"/>
              </a:buClr>
              <a:buSzPct val="125000"/>
              <a:buFont typeface="Arial" panose="020B0604020202020204" pitchFamily="34" charset="0"/>
              <a:buChar char="•"/>
            </a:pPr>
            <a:r>
              <a:rPr lang="en-US" sz="2400" b="1" dirty="0">
                <a:latin typeface="Arial" panose="020B0604020202020204" pitchFamily="34" charset="0"/>
                <a:cs typeface="Arial" panose="020B0604020202020204" pitchFamily="34" charset="0"/>
              </a:rPr>
              <a:t>What is this an example of?</a:t>
            </a: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D8D84AC-6ADE-478C-B906-B9346EF24623}"/>
              </a:ext>
            </a:extLst>
          </p:cNvPr>
          <p:cNvPicPr>
            <a:picLocks noChangeAspect="1"/>
          </p:cNvPicPr>
          <p:nvPr/>
        </p:nvPicPr>
        <p:blipFill>
          <a:blip r:embed="rId3"/>
          <a:stretch>
            <a:fillRect/>
          </a:stretch>
        </p:blipFill>
        <p:spPr>
          <a:xfrm>
            <a:off x="4001770" y="2638058"/>
            <a:ext cx="5698820" cy="2770986"/>
          </a:xfrm>
          <a:prstGeom prst="rect">
            <a:avLst/>
          </a:prstGeom>
        </p:spPr>
      </p:pic>
      <p:sp>
        <p:nvSpPr>
          <p:cNvPr id="10" name="Rectangle: Rounded Corners 9">
            <a:extLst>
              <a:ext uri="{FF2B5EF4-FFF2-40B4-BE49-F238E27FC236}">
                <a16:creationId xmlns:a16="http://schemas.microsoft.com/office/drawing/2014/main" id="{CF3ED9DE-2304-421E-A540-6D9EE2DD1832}"/>
              </a:ext>
            </a:extLst>
          </p:cNvPr>
          <p:cNvSpPr/>
          <p:nvPr/>
        </p:nvSpPr>
        <p:spPr>
          <a:xfrm>
            <a:off x="6627413" y="1836751"/>
            <a:ext cx="775251" cy="16187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82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55" y="514634"/>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TextBox 4"/>
          <p:cNvSpPr txBox="1"/>
          <p:nvPr/>
        </p:nvSpPr>
        <p:spPr>
          <a:xfrm>
            <a:off x="0" y="445360"/>
            <a:ext cx="12219710" cy="1015663"/>
          </a:xfrm>
          <a:prstGeom prst="rect">
            <a:avLst/>
          </a:prstGeom>
          <a:solidFill>
            <a:schemeClr val="accent6">
              <a:lumMod val="75000"/>
            </a:schemeClr>
          </a:solidFill>
        </p:spPr>
        <p:txBody>
          <a:bodyPr wrap="square" rtlCol="0">
            <a:spAutoFit/>
          </a:bodyPr>
          <a:lstStyle/>
          <a:p>
            <a:r>
              <a:rPr lang="en-US" sz="6000" b="1" dirty="0">
                <a:solidFill>
                  <a:schemeClr val="bg1"/>
                </a:solidFill>
                <a:latin typeface="Bradley Hand ITC" panose="03070402050302030203" pitchFamily="66" charset="0"/>
              </a:rPr>
              <a:t>OLAP Operations (</a:t>
            </a:r>
            <a:r>
              <a:rPr lang="en-US" sz="4800" b="1" dirty="0">
                <a:solidFill>
                  <a:schemeClr val="bg1"/>
                </a:solidFill>
                <a:latin typeface="Bradley Hand ITC" panose="03070402050302030203" pitchFamily="66" charset="0"/>
              </a:rPr>
              <a:t>In Class discussion</a:t>
            </a:r>
            <a:r>
              <a:rPr lang="en-US" sz="6000" b="1" dirty="0">
                <a:solidFill>
                  <a:schemeClr val="bg1"/>
                </a:solidFill>
                <a:latin typeface="Bradley Hand ITC" panose="03070402050302030203" pitchFamily="66" charset="0"/>
              </a:rPr>
              <a:t>)</a:t>
            </a:r>
          </a:p>
        </p:txBody>
      </p:sp>
      <p:sp>
        <p:nvSpPr>
          <p:cNvPr id="6" name="Slide Number Placeholder 12">
            <a:extLst>
              <a:ext uri="{FF2B5EF4-FFF2-40B4-BE49-F238E27FC236}">
                <a16:creationId xmlns:a16="http://schemas.microsoft.com/office/drawing/2014/main" id="{62FD984E-7E82-DD4C-90EB-47D6D8B0FB92}"/>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14</a:t>
            </a:fld>
            <a:endParaRPr lang="en-US" sz="1050" dirty="0"/>
          </a:p>
        </p:txBody>
      </p:sp>
      <p:sp>
        <p:nvSpPr>
          <p:cNvPr id="8" name="TextBox 7">
            <a:extLst>
              <a:ext uri="{FF2B5EF4-FFF2-40B4-BE49-F238E27FC236}">
                <a16:creationId xmlns:a16="http://schemas.microsoft.com/office/drawing/2014/main" id="{6C1EB806-E976-4600-A352-2BF90A4106FE}"/>
              </a:ext>
            </a:extLst>
          </p:cNvPr>
          <p:cNvSpPr txBox="1"/>
          <p:nvPr/>
        </p:nvSpPr>
        <p:spPr>
          <a:xfrm>
            <a:off x="182879" y="6080962"/>
            <a:ext cx="9517711" cy="461665"/>
          </a:xfrm>
          <a:prstGeom prst="rect">
            <a:avLst/>
          </a:prstGeom>
          <a:noFill/>
        </p:spPr>
        <p:txBody>
          <a:bodyPr wrap="square">
            <a:spAutoFit/>
          </a:bodyPr>
          <a:lstStyle/>
          <a:p>
            <a:r>
              <a:rPr lang="en-US" sz="1200" dirty="0">
                <a:hlinkClick r:id="rId2"/>
              </a:rPr>
              <a:t>https://www.javatpoint.com/olap-operations</a:t>
            </a:r>
            <a:endParaRPr lang="en-US" sz="1200" dirty="0"/>
          </a:p>
          <a:p>
            <a:r>
              <a:rPr lang="en-US" sz="1200" dirty="0"/>
              <a:t>https://www.lumeer.io/app-demo/?_o=5f28316989e14f77b2f7fa7a&amp;_p=5f3d692719684b68538a0c7b&amp;tp=false&amp;v=9ed1515819dec61f</a:t>
            </a:r>
          </a:p>
        </p:txBody>
      </p:sp>
      <p:sp>
        <p:nvSpPr>
          <p:cNvPr id="9" name="Rectangle 8">
            <a:extLst>
              <a:ext uri="{FF2B5EF4-FFF2-40B4-BE49-F238E27FC236}">
                <a16:creationId xmlns:a16="http://schemas.microsoft.com/office/drawing/2014/main" id="{B0DE81A3-B832-467E-A5F0-DFE6EC32E481}"/>
              </a:ext>
            </a:extLst>
          </p:cNvPr>
          <p:cNvSpPr/>
          <p:nvPr/>
        </p:nvSpPr>
        <p:spPr>
          <a:xfrm>
            <a:off x="966346" y="3013501"/>
            <a:ext cx="3259866" cy="830997"/>
          </a:xfrm>
          <a:prstGeom prst="rect">
            <a:avLst/>
          </a:prstGeom>
          <a:solidFill>
            <a:schemeClr val="accent1">
              <a:lumMod val="20000"/>
              <a:lumOff val="80000"/>
            </a:schemeClr>
          </a:solidFill>
          <a:ln>
            <a:solidFill>
              <a:srgbClr val="002A7E"/>
            </a:solidFill>
          </a:ln>
        </p:spPr>
        <p:txBody>
          <a:bodyPr wrap="square">
            <a:spAutoFit/>
          </a:bodyPr>
          <a:lstStyle/>
          <a:p>
            <a:pPr marL="457200" indent="-457200">
              <a:spcBef>
                <a:spcPts val="600"/>
              </a:spcBef>
              <a:spcAft>
                <a:spcPts val="600"/>
              </a:spcAft>
              <a:buClr>
                <a:srgbClr val="C00000"/>
              </a:buClr>
              <a:buSzPct val="125000"/>
              <a:buFont typeface="Arial" panose="020B0604020202020204" pitchFamily="34" charset="0"/>
              <a:buChar char="•"/>
            </a:pPr>
            <a:r>
              <a:rPr lang="en-US" sz="2400" b="1" dirty="0">
                <a:latin typeface="Arial" panose="020B0604020202020204" pitchFamily="34" charset="0"/>
                <a:cs typeface="Arial" panose="020B0604020202020204" pitchFamily="34" charset="0"/>
              </a:rPr>
              <a:t>What is this an example of?</a:t>
            </a: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83F912C-304F-4835-A6F1-8B92E230B617}"/>
              </a:ext>
            </a:extLst>
          </p:cNvPr>
          <p:cNvPicPr>
            <a:picLocks noChangeAspect="1"/>
          </p:cNvPicPr>
          <p:nvPr/>
        </p:nvPicPr>
        <p:blipFill>
          <a:blip r:embed="rId3"/>
          <a:stretch>
            <a:fillRect/>
          </a:stretch>
        </p:blipFill>
        <p:spPr>
          <a:xfrm>
            <a:off x="6071286" y="1855454"/>
            <a:ext cx="2792629" cy="4504240"/>
          </a:xfrm>
          <a:prstGeom prst="rect">
            <a:avLst/>
          </a:prstGeom>
        </p:spPr>
      </p:pic>
      <p:sp>
        <p:nvSpPr>
          <p:cNvPr id="10" name="Rectangle: Rounded Corners 9">
            <a:extLst>
              <a:ext uri="{FF2B5EF4-FFF2-40B4-BE49-F238E27FC236}">
                <a16:creationId xmlns:a16="http://schemas.microsoft.com/office/drawing/2014/main" id="{CF3ED9DE-2304-421E-A540-6D9EE2DD1832}"/>
              </a:ext>
            </a:extLst>
          </p:cNvPr>
          <p:cNvSpPr/>
          <p:nvPr/>
        </p:nvSpPr>
        <p:spPr>
          <a:xfrm>
            <a:off x="7142025" y="1775596"/>
            <a:ext cx="98198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C81A813-1900-4703-BFE7-0A206834E155}"/>
              </a:ext>
            </a:extLst>
          </p:cNvPr>
          <p:cNvSpPr/>
          <p:nvPr/>
        </p:nvSpPr>
        <p:spPr>
          <a:xfrm>
            <a:off x="7142025" y="4270233"/>
            <a:ext cx="98198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034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1576"/>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TextBox 4"/>
          <p:cNvSpPr txBox="1"/>
          <p:nvPr/>
        </p:nvSpPr>
        <p:spPr>
          <a:xfrm>
            <a:off x="13855" y="472302"/>
            <a:ext cx="12219710" cy="1015663"/>
          </a:xfrm>
          <a:prstGeom prst="rect">
            <a:avLst/>
          </a:prstGeom>
          <a:solidFill>
            <a:schemeClr val="accent6">
              <a:lumMod val="75000"/>
            </a:schemeClr>
          </a:solidFill>
        </p:spPr>
        <p:txBody>
          <a:bodyPr wrap="square" rtlCol="0">
            <a:spAutoFit/>
          </a:bodyPr>
          <a:lstStyle/>
          <a:p>
            <a:r>
              <a:rPr lang="en-US" sz="6000" b="1" dirty="0">
                <a:solidFill>
                  <a:schemeClr val="bg1"/>
                </a:solidFill>
                <a:latin typeface="Bradley Hand ITC" panose="03070402050302030203" pitchFamily="66" charset="0"/>
              </a:rPr>
              <a:t>OLAP Operations (</a:t>
            </a:r>
            <a:r>
              <a:rPr lang="en-US" sz="4800" b="1" dirty="0">
                <a:solidFill>
                  <a:schemeClr val="bg1"/>
                </a:solidFill>
                <a:latin typeface="Bradley Hand ITC" panose="03070402050302030203" pitchFamily="66" charset="0"/>
              </a:rPr>
              <a:t>In Class discussion</a:t>
            </a:r>
            <a:r>
              <a:rPr lang="en-US" sz="6000" b="1" dirty="0">
                <a:solidFill>
                  <a:schemeClr val="bg1"/>
                </a:solidFill>
                <a:latin typeface="Bradley Hand ITC" panose="03070402050302030203" pitchFamily="66" charset="0"/>
              </a:rPr>
              <a:t>)</a:t>
            </a:r>
          </a:p>
        </p:txBody>
      </p:sp>
      <p:sp>
        <p:nvSpPr>
          <p:cNvPr id="6" name="Slide Number Placeholder 12">
            <a:extLst>
              <a:ext uri="{FF2B5EF4-FFF2-40B4-BE49-F238E27FC236}">
                <a16:creationId xmlns:a16="http://schemas.microsoft.com/office/drawing/2014/main" id="{62FD984E-7E82-DD4C-90EB-47D6D8B0FB92}"/>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15</a:t>
            </a:fld>
            <a:endParaRPr lang="en-US" sz="1050" dirty="0"/>
          </a:p>
        </p:txBody>
      </p:sp>
      <p:sp>
        <p:nvSpPr>
          <p:cNvPr id="8" name="TextBox 7">
            <a:extLst>
              <a:ext uri="{FF2B5EF4-FFF2-40B4-BE49-F238E27FC236}">
                <a16:creationId xmlns:a16="http://schemas.microsoft.com/office/drawing/2014/main" id="{6C1EB806-E976-4600-A352-2BF90A4106FE}"/>
              </a:ext>
            </a:extLst>
          </p:cNvPr>
          <p:cNvSpPr txBox="1"/>
          <p:nvPr/>
        </p:nvSpPr>
        <p:spPr>
          <a:xfrm>
            <a:off x="182879" y="6080962"/>
            <a:ext cx="9517711" cy="461665"/>
          </a:xfrm>
          <a:prstGeom prst="rect">
            <a:avLst/>
          </a:prstGeom>
          <a:noFill/>
        </p:spPr>
        <p:txBody>
          <a:bodyPr wrap="square">
            <a:spAutoFit/>
          </a:bodyPr>
          <a:lstStyle/>
          <a:p>
            <a:r>
              <a:rPr lang="en-US" sz="1200" dirty="0">
                <a:hlinkClick r:id="rId2"/>
              </a:rPr>
              <a:t>https://www.javatpoint.com/olap-operations</a:t>
            </a:r>
            <a:endParaRPr lang="en-US" sz="1200" dirty="0"/>
          </a:p>
          <a:p>
            <a:r>
              <a:rPr lang="en-US" sz="1200" dirty="0"/>
              <a:t>https://www.lumeer.io/app-demo/?_o=5f28316989e14f77b2f7fa7a&amp;_p=5f3d692719684b68538a0c7b&amp;tp=false&amp;v=9ed1515819dec61f</a:t>
            </a:r>
          </a:p>
        </p:txBody>
      </p:sp>
      <p:pic>
        <p:nvPicPr>
          <p:cNvPr id="4" name="Picture 3">
            <a:extLst>
              <a:ext uri="{FF2B5EF4-FFF2-40B4-BE49-F238E27FC236}">
                <a16:creationId xmlns:a16="http://schemas.microsoft.com/office/drawing/2014/main" id="{8DC25EDF-7BC5-4003-A705-B411DD7BD0B2}"/>
              </a:ext>
            </a:extLst>
          </p:cNvPr>
          <p:cNvPicPr>
            <a:picLocks noChangeAspect="1"/>
          </p:cNvPicPr>
          <p:nvPr/>
        </p:nvPicPr>
        <p:blipFill>
          <a:blip r:embed="rId3"/>
          <a:stretch>
            <a:fillRect/>
          </a:stretch>
        </p:blipFill>
        <p:spPr>
          <a:xfrm>
            <a:off x="4754880" y="1468682"/>
            <a:ext cx="5333146" cy="4408642"/>
          </a:xfrm>
          <a:prstGeom prst="rect">
            <a:avLst/>
          </a:prstGeom>
        </p:spPr>
      </p:pic>
      <p:sp>
        <p:nvSpPr>
          <p:cNvPr id="9" name="Rectangle 8">
            <a:extLst>
              <a:ext uri="{FF2B5EF4-FFF2-40B4-BE49-F238E27FC236}">
                <a16:creationId xmlns:a16="http://schemas.microsoft.com/office/drawing/2014/main" id="{B0DE81A3-B832-467E-A5F0-DFE6EC32E481}"/>
              </a:ext>
            </a:extLst>
          </p:cNvPr>
          <p:cNvSpPr/>
          <p:nvPr/>
        </p:nvSpPr>
        <p:spPr>
          <a:xfrm>
            <a:off x="983823" y="3013501"/>
            <a:ext cx="3259866" cy="830997"/>
          </a:xfrm>
          <a:prstGeom prst="rect">
            <a:avLst/>
          </a:prstGeom>
          <a:solidFill>
            <a:schemeClr val="accent6">
              <a:lumMod val="40000"/>
              <a:lumOff val="60000"/>
            </a:schemeClr>
          </a:solidFill>
          <a:ln>
            <a:solidFill>
              <a:srgbClr val="002A7E"/>
            </a:solidFill>
          </a:ln>
        </p:spPr>
        <p:txBody>
          <a:bodyPr wrap="square">
            <a:spAutoFit/>
          </a:bodyPr>
          <a:lstStyle/>
          <a:p>
            <a:pPr marL="457200" indent="-457200">
              <a:spcBef>
                <a:spcPts val="600"/>
              </a:spcBef>
              <a:spcAft>
                <a:spcPts val="600"/>
              </a:spcAft>
              <a:buClr>
                <a:srgbClr val="C00000"/>
              </a:buClr>
              <a:buSzPct val="125000"/>
              <a:buFont typeface="Arial" panose="020B0604020202020204" pitchFamily="34" charset="0"/>
              <a:buChar char="•"/>
            </a:pPr>
            <a:r>
              <a:rPr lang="en-US" sz="2400" b="1" dirty="0">
                <a:latin typeface="Arial" panose="020B0604020202020204" pitchFamily="34" charset="0"/>
                <a:cs typeface="Arial" panose="020B0604020202020204" pitchFamily="34" charset="0"/>
              </a:rPr>
              <a:t>What is this an example of?</a:t>
            </a:r>
            <a:endParaRPr lang="en-US" sz="2400" dirty="0">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CF3ED9DE-2304-421E-A540-6D9EE2DD1832}"/>
              </a:ext>
            </a:extLst>
          </p:cNvPr>
          <p:cNvSpPr/>
          <p:nvPr/>
        </p:nvSpPr>
        <p:spPr>
          <a:xfrm>
            <a:off x="4754880" y="1800503"/>
            <a:ext cx="1979875" cy="104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747670E-8201-405D-B1AA-6CABDEBED675}"/>
              </a:ext>
            </a:extLst>
          </p:cNvPr>
          <p:cNvSpPr/>
          <p:nvPr/>
        </p:nvSpPr>
        <p:spPr>
          <a:xfrm>
            <a:off x="6630298" y="3309068"/>
            <a:ext cx="791155" cy="2398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623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3DC0EF-BF6E-4152-92F5-D374313FB8CD}"/>
              </a:ext>
            </a:extLst>
          </p:cNvPr>
          <p:cNvPicPr>
            <a:picLocks noChangeAspect="1"/>
          </p:cNvPicPr>
          <p:nvPr/>
        </p:nvPicPr>
        <p:blipFill>
          <a:blip r:embed="rId2"/>
          <a:stretch>
            <a:fillRect/>
          </a:stretch>
        </p:blipFill>
        <p:spPr>
          <a:xfrm>
            <a:off x="5279870" y="1372712"/>
            <a:ext cx="2944259" cy="4472666"/>
          </a:xfrm>
          <a:prstGeom prst="rect">
            <a:avLst/>
          </a:prstGeom>
        </p:spPr>
      </p:pic>
      <p:sp>
        <p:nvSpPr>
          <p:cNvPr id="2" name="Rectangle 1"/>
          <p:cNvSpPr/>
          <p:nvPr/>
        </p:nvSpPr>
        <p:spPr>
          <a:xfrm>
            <a:off x="0" y="505466"/>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TextBox 4"/>
          <p:cNvSpPr txBox="1"/>
          <p:nvPr/>
        </p:nvSpPr>
        <p:spPr>
          <a:xfrm>
            <a:off x="13855" y="436192"/>
            <a:ext cx="12219710" cy="1015663"/>
          </a:xfrm>
          <a:prstGeom prst="rect">
            <a:avLst/>
          </a:prstGeom>
          <a:solidFill>
            <a:schemeClr val="accent6">
              <a:lumMod val="75000"/>
            </a:schemeClr>
          </a:solidFill>
        </p:spPr>
        <p:txBody>
          <a:bodyPr wrap="square" rtlCol="0">
            <a:spAutoFit/>
          </a:bodyPr>
          <a:lstStyle/>
          <a:p>
            <a:r>
              <a:rPr lang="en-US" sz="6000" b="1" dirty="0">
                <a:solidFill>
                  <a:schemeClr val="bg1"/>
                </a:solidFill>
                <a:latin typeface="Bradley Hand ITC" panose="03070402050302030203" pitchFamily="66" charset="0"/>
              </a:rPr>
              <a:t>OLAP Operations (</a:t>
            </a:r>
            <a:r>
              <a:rPr lang="en-US" sz="4800" b="1" dirty="0">
                <a:solidFill>
                  <a:schemeClr val="bg1"/>
                </a:solidFill>
                <a:latin typeface="Bradley Hand ITC" panose="03070402050302030203" pitchFamily="66" charset="0"/>
              </a:rPr>
              <a:t>In Class discussion</a:t>
            </a:r>
            <a:r>
              <a:rPr lang="en-US" sz="6000" b="1" dirty="0">
                <a:solidFill>
                  <a:schemeClr val="bg1"/>
                </a:solidFill>
                <a:latin typeface="Bradley Hand ITC" panose="03070402050302030203" pitchFamily="66" charset="0"/>
              </a:rPr>
              <a:t>)</a:t>
            </a:r>
          </a:p>
        </p:txBody>
      </p:sp>
      <p:sp>
        <p:nvSpPr>
          <p:cNvPr id="6" name="Slide Number Placeholder 12">
            <a:extLst>
              <a:ext uri="{FF2B5EF4-FFF2-40B4-BE49-F238E27FC236}">
                <a16:creationId xmlns:a16="http://schemas.microsoft.com/office/drawing/2014/main" id="{62FD984E-7E82-DD4C-90EB-47D6D8B0FB92}"/>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16</a:t>
            </a:fld>
            <a:endParaRPr lang="en-US" sz="1050" dirty="0"/>
          </a:p>
        </p:txBody>
      </p:sp>
      <p:sp>
        <p:nvSpPr>
          <p:cNvPr id="8" name="TextBox 7">
            <a:extLst>
              <a:ext uri="{FF2B5EF4-FFF2-40B4-BE49-F238E27FC236}">
                <a16:creationId xmlns:a16="http://schemas.microsoft.com/office/drawing/2014/main" id="{6C1EB806-E976-4600-A352-2BF90A4106FE}"/>
              </a:ext>
            </a:extLst>
          </p:cNvPr>
          <p:cNvSpPr txBox="1"/>
          <p:nvPr/>
        </p:nvSpPr>
        <p:spPr>
          <a:xfrm>
            <a:off x="182879" y="6080962"/>
            <a:ext cx="9517711" cy="461665"/>
          </a:xfrm>
          <a:prstGeom prst="rect">
            <a:avLst/>
          </a:prstGeom>
          <a:noFill/>
        </p:spPr>
        <p:txBody>
          <a:bodyPr wrap="square">
            <a:spAutoFit/>
          </a:bodyPr>
          <a:lstStyle/>
          <a:p>
            <a:r>
              <a:rPr lang="en-US" sz="1200" dirty="0">
                <a:hlinkClick r:id="rId3"/>
              </a:rPr>
              <a:t>https://www.javatpoint.com/olap-operations</a:t>
            </a:r>
            <a:endParaRPr lang="en-US" sz="1200" dirty="0"/>
          </a:p>
          <a:p>
            <a:r>
              <a:rPr lang="en-US" sz="1200" dirty="0"/>
              <a:t>https://www.lumeer.io/app-demo/?_o=5f28316989e14f77b2f7fa7a&amp;_p=5f3d692719684b68538a0c7b&amp;tp=false&amp;v=9ed1515819dec61f</a:t>
            </a:r>
          </a:p>
        </p:txBody>
      </p:sp>
      <p:sp>
        <p:nvSpPr>
          <p:cNvPr id="9" name="Rectangle 8">
            <a:extLst>
              <a:ext uri="{FF2B5EF4-FFF2-40B4-BE49-F238E27FC236}">
                <a16:creationId xmlns:a16="http://schemas.microsoft.com/office/drawing/2014/main" id="{B0DE81A3-B832-467E-A5F0-DFE6EC32E481}"/>
              </a:ext>
            </a:extLst>
          </p:cNvPr>
          <p:cNvSpPr/>
          <p:nvPr/>
        </p:nvSpPr>
        <p:spPr>
          <a:xfrm>
            <a:off x="684167" y="2701412"/>
            <a:ext cx="3259866" cy="830997"/>
          </a:xfrm>
          <a:prstGeom prst="rect">
            <a:avLst/>
          </a:prstGeom>
          <a:solidFill>
            <a:schemeClr val="accent6">
              <a:lumMod val="40000"/>
              <a:lumOff val="60000"/>
            </a:schemeClr>
          </a:solidFill>
          <a:ln>
            <a:solidFill>
              <a:srgbClr val="002A7E"/>
            </a:solidFill>
          </a:ln>
        </p:spPr>
        <p:txBody>
          <a:bodyPr wrap="square">
            <a:spAutoFit/>
          </a:bodyPr>
          <a:lstStyle/>
          <a:p>
            <a:pPr marL="457200" indent="-457200">
              <a:spcBef>
                <a:spcPts val="600"/>
              </a:spcBef>
              <a:spcAft>
                <a:spcPts val="600"/>
              </a:spcAft>
              <a:buClr>
                <a:srgbClr val="C00000"/>
              </a:buClr>
              <a:buSzPct val="125000"/>
              <a:buFont typeface="Arial" panose="020B0604020202020204" pitchFamily="34" charset="0"/>
              <a:buChar char="•"/>
            </a:pPr>
            <a:r>
              <a:rPr lang="en-US" sz="2400" b="1" dirty="0">
                <a:latin typeface="Arial" panose="020B0604020202020204" pitchFamily="34" charset="0"/>
                <a:cs typeface="Arial" panose="020B0604020202020204" pitchFamily="34" charset="0"/>
              </a:rPr>
              <a:t>What is this an example of?</a:t>
            </a:r>
            <a:endParaRPr lang="en-US" sz="2400" dirty="0">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CF3ED9DE-2304-421E-A540-6D9EE2DD1832}"/>
              </a:ext>
            </a:extLst>
          </p:cNvPr>
          <p:cNvSpPr/>
          <p:nvPr/>
        </p:nvSpPr>
        <p:spPr>
          <a:xfrm>
            <a:off x="6571754" y="1514065"/>
            <a:ext cx="98198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C81A813-1900-4703-BFE7-0A206834E155}"/>
              </a:ext>
            </a:extLst>
          </p:cNvPr>
          <p:cNvSpPr/>
          <p:nvPr/>
        </p:nvSpPr>
        <p:spPr>
          <a:xfrm>
            <a:off x="5868062" y="3274227"/>
            <a:ext cx="778446" cy="256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66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05465"/>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TextBox 4"/>
          <p:cNvSpPr txBox="1"/>
          <p:nvPr/>
        </p:nvSpPr>
        <p:spPr>
          <a:xfrm>
            <a:off x="13855" y="436191"/>
            <a:ext cx="12219710" cy="1015663"/>
          </a:xfrm>
          <a:prstGeom prst="rect">
            <a:avLst/>
          </a:prstGeom>
          <a:solidFill>
            <a:schemeClr val="accent6">
              <a:lumMod val="75000"/>
            </a:schemeClr>
          </a:solidFill>
        </p:spPr>
        <p:txBody>
          <a:bodyPr wrap="square" rtlCol="0">
            <a:spAutoFit/>
          </a:bodyPr>
          <a:lstStyle/>
          <a:p>
            <a:r>
              <a:rPr lang="en-US" sz="6000" b="1" dirty="0">
                <a:solidFill>
                  <a:schemeClr val="bg1"/>
                </a:solidFill>
                <a:latin typeface="Bradley Hand ITC" panose="03070402050302030203" pitchFamily="66" charset="0"/>
              </a:rPr>
              <a:t>OLAP Operations</a:t>
            </a:r>
          </a:p>
        </p:txBody>
      </p:sp>
      <p:sp>
        <p:nvSpPr>
          <p:cNvPr id="6" name="Slide Number Placeholder 12">
            <a:extLst>
              <a:ext uri="{FF2B5EF4-FFF2-40B4-BE49-F238E27FC236}">
                <a16:creationId xmlns:a16="http://schemas.microsoft.com/office/drawing/2014/main" id="{62FD984E-7E82-DD4C-90EB-47D6D8B0FB92}"/>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17</a:t>
            </a:fld>
            <a:endParaRPr lang="en-US" sz="1050" dirty="0"/>
          </a:p>
        </p:txBody>
      </p:sp>
      <p:sp>
        <p:nvSpPr>
          <p:cNvPr id="8" name="TextBox 7">
            <a:extLst>
              <a:ext uri="{FF2B5EF4-FFF2-40B4-BE49-F238E27FC236}">
                <a16:creationId xmlns:a16="http://schemas.microsoft.com/office/drawing/2014/main" id="{6C1EB806-E976-4600-A352-2BF90A4106FE}"/>
              </a:ext>
            </a:extLst>
          </p:cNvPr>
          <p:cNvSpPr txBox="1"/>
          <p:nvPr/>
        </p:nvSpPr>
        <p:spPr>
          <a:xfrm>
            <a:off x="182879" y="6080962"/>
            <a:ext cx="9517711" cy="461665"/>
          </a:xfrm>
          <a:prstGeom prst="rect">
            <a:avLst/>
          </a:prstGeom>
          <a:noFill/>
        </p:spPr>
        <p:txBody>
          <a:bodyPr wrap="square">
            <a:spAutoFit/>
          </a:bodyPr>
          <a:lstStyle/>
          <a:p>
            <a:r>
              <a:rPr lang="en-US" sz="1200" dirty="0">
                <a:hlinkClick r:id="rId2"/>
              </a:rPr>
              <a:t>https://www.javatpoint.com/olap-operations</a:t>
            </a:r>
            <a:endParaRPr lang="en-US" sz="1200" dirty="0"/>
          </a:p>
          <a:p>
            <a:r>
              <a:rPr lang="en-US" sz="1200" dirty="0"/>
              <a:t>https://www.lumeer.io/app-demo/?_o=5f28316989e14f77b2f7fa7a&amp;_p=5f3d692719684b68538a0c7b&amp;tp=false&amp;v=9ed1515819dec61f</a:t>
            </a:r>
          </a:p>
        </p:txBody>
      </p:sp>
      <p:sp>
        <p:nvSpPr>
          <p:cNvPr id="9" name="Rectangle 8">
            <a:extLst>
              <a:ext uri="{FF2B5EF4-FFF2-40B4-BE49-F238E27FC236}">
                <a16:creationId xmlns:a16="http://schemas.microsoft.com/office/drawing/2014/main" id="{B0DE81A3-B832-467E-A5F0-DFE6EC32E481}"/>
              </a:ext>
            </a:extLst>
          </p:cNvPr>
          <p:cNvSpPr/>
          <p:nvPr/>
        </p:nvSpPr>
        <p:spPr>
          <a:xfrm>
            <a:off x="973989" y="2026398"/>
            <a:ext cx="8865535" cy="3293209"/>
          </a:xfrm>
          <a:prstGeom prst="rect">
            <a:avLst/>
          </a:prstGeom>
          <a:solidFill>
            <a:schemeClr val="accent6">
              <a:lumMod val="40000"/>
              <a:lumOff val="60000"/>
            </a:schemeClr>
          </a:solidFill>
          <a:ln>
            <a:solidFill>
              <a:srgbClr val="002A7E"/>
            </a:solidFill>
          </a:ln>
        </p:spPr>
        <p:txBody>
          <a:bodyPr wrap="square">
            <a:spAutoFit/>
          </a:bodyPr>
          <a:lstStyle/>
          <a:p>
            <a:pPr marL="457200" indent="-457200">
              <a:spcBef>
                <a:spcPts val="600"/>
              </a:spcBef>
              <a:spcAft>
                <a:spcPts val="600"/>
              </a:spcAft>
              <a:buClr>
                <a:srgbClr val="C00000"/>
              </a:buClr>
              <a:buSzPct val="125000"/>
              <a:buFont typeface="Arial" panose="020B0604020202020204" pitchFamily="34" charset="0"/>
              <a:buChar char="•"/>
            </a:pPr>
            <a:r>
              <a:rPr lang="en-US" sz="2400" b="1" dirty="0">
                <a:latin typeface="Arial" panose="020B0604020202020204" pitchFamily="34" charset="0"/>
                <a:cs typeface="Arial" panose="020B0604020202020204" pitchFamily="34" charset="0"/>
              </a:rPr>
              <a:t>There are other OLAP operations as well</a:t>
            </a:r>
          </a:p>
          <a:p>
            <a:pPr marL="457200" indent="-457200">
              <a:spcBef>
                <a:spcPts val="600"/>
              </a:spcBef>
              <a:spcAft>
                <a:spcPts val="600"/>
              </a:spcAft>
              <a:buClr>
                <a:srgbClr val="C00000"/>
              </a:buClr>
              <a:buSzPct val="125000"/>
              <a:buFont typeface="Arial" panose="020B0604020202020204" pitchFamily="34" charset="0"/>
              <a:buChar char="•"/>
            </a:pPr>
            <a:r>
              <a:rPr lang="en-US" sz="2400" b="1" dirty="0">
                <a:latin typeface="Arial" panose="020B0604020202020204" pitchFamily="34" charset="0"/>
                <a:cs typeface="Arial" panose="020B0604020202020204" pitchFamily="34" charset="0"/>
              </a:rPr>
              <a:t>A few interesting ones: </a:t>
            </a:r>
          </a:p>
          <a:p>
            <a:pPr marL="914400" lvl="1" indent="-457200">
              <a:spcBef>
                <a:spcPts val="600"/>
              </a:spcBef>
              <a:spcAft>
                <a:spcPts val="600"/>
              </a:spcAft>
              <a:buClr>
                <a:srgbClr val="C00000"/>
              </a:buClr>
              <a:buSzPct val="125000"/>
              <a:buFont typeface="Arial" panose="020B0604020202020204" pitchFamily="34" charset="0"/>
              <a:buChar char="•"/>
            </a:pPr>
            <a:r>
              <a:rPr lang="en-US" sz="2400" dirty="0"/>
              <a:t>Drill-through : make use of relational SQL relational tables</a:t>
            </a:r>
          </a:p>
          <a:p>
            <a:pPr marL="914400" lvl="1" indent="-457200">
              <a:spcBef>
                <a:spcPts val="600"/>
              </a:spcBef>
              <a:spcAft>
                <a:spcPts val="600"/>
              </a:spcAft>
              <a:buClr>
                <a:srgbClr val="C00000"/>
              </a:buClr>
              <a:buSzPct val="125000"/>
              <a:buFont typeface="Arial" panose="020B0604020202020204" pitchFamily="34" charset="0"/>
              <a:buChar char="•"/>
            </a:pPr>
            <a:r>
              <a:rPr lang="en-US" sz="2400" dirty="0"/>
              <a:t>ranking the top-N or bottom-N elements in lists</a:t>
            </a:r>
            <a:endParaRPr lang="en-US" sz="2400" dirty="0">
              <a:latin typeface="Arial" panose="020B0604020202020204" pitchFamily="34" charset="0"/>
              <a:cs typeface="Arial" panose="020B0604020202020204" pitchFamily="34" charset="0"/>
            </a:endParaRPr>
          </a:p>
          <a:p>
            <a:pPr marL="914400" lvl="1" indent="-457200">
              <a:spcBef>
                <a:spcPts val="600"/>
              </a:spcBef>
              <a:spcAft>
                <a:spcPts val="600"/>
              </a:spcAft>
              <a:buClr>
                <a:srgbClr val="C00000"/>
              </a:buClr>
              <a:buSzPct val="125000"/>
              <a:buFont typeface="Arial" panose="020B0604020202020204" pitchFamily="34" charset="0"/>
              <a:buChar char="•"/>
            </a:pPr>
            <a:r>
              <a:rPr lang="en-US" sz="2400" dirty="0"/>
              <a:t>calculate moving average, growth rates, and interests, internal rates of returns, depreciation, currency conversions, and statistical tasks</a:t>
            </a:r>
          </a:p>
        </p:txBody>
      </p:sp>
    </p:spTree>
    <p:extLst>
      <p:ext uri="{BB962C8B-B14F-4D97-AF65-F5344CB8AC3E}">
        <p14:creationId xmlns:p14="http://schemas.microsoft.com/office/powerpoint/2010/main" val="722840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25127"/>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TextBox 4"/>
          <p:cNvSpPr txBox="1"/>
          <p:nvPr/>
        </p:nvSpPr>
        <p:spPr>
          <a:xfrm>
            <a:off x="13855" y="455853"/>
            <a:ext cx="12219710" cy="1015663"/>
          </a:xfrm>
          <a:prstGeom prst="rect">
            <a:avLst/>
          </a:prstGeom>
          <a:solidFill>
            <a:schemeClr val="accent6">
              <a:lumMod val="75000"/>
            </a:schemeClr>
          </a:solidFill>
        </p:spPr>
        <p:txBody>
          <a:bodyPr wrap="square" rtlCol="0">
            <a:spAutoFit/>
          </a:bodyPr>
          <a:lstStyle/>
          <a:p>
            <a:r>
              <a:rPr lang="en-US" sz="6000" b="1" dirty="0">
                <a:solidFill>
                  <a:schemeClr val="bg1"/>
                </a:solidFill>
                <a:latin typeface="Bradley Hand ITC" panose="03070402050302030203" pitchFamily="66" charset="0"/>
              </a:rPr>
              <a:t>OLAP Operations</a:t>
            </a:r>
          </a:p>
        </p:txBody>
      </p:sp>
      <p:sp>
        <p:nvSpPr>
          <p:cNvPr id="6" name="Slide Number Placeholder 12">
            <a:extLst>
              <a:ext uri="{FF2B5EF4-FFF2-40B4-BE49-F238E27FC236}">
                <a16:creationId xmlns:a16="http://schemas.microsoft.com/office/drawing/2014/main" id="{62FD984E-7E82-DD4C-90EB-47D6D8B0FB92}"/>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18</a:t>
            </a:fld>
            <a:endParaRPr lang="en-US" sz="1050" dirty="0"/>
          </a:p>
        </p:txBody>
      </p:sp>
      <p:sp>
        <p:nvSpPr>
          <p:cNvPr id="8" name="TextBox 7">
            <a:extLst>
              <a:ext uri="{FF2B5EF4-FFF2-40B4-BE49-F238E27FC236}">
                <a16:creationId xmlns:a16="http://schemas.microsoft.com/office/drawing/2014/main" id="{6C1EB806-E976-4600-A352-2BF90A4106FE}"/>
              </a:ext>
            </a:extLst>
          </p:cNvPr>
          <p:cNvSpPr txBox="1"/>
          <p:nvPr/>
        </p:nvSpPr>
        <p:spPr>
          <a:xfrm>
            <a:off x="182879" y="6080962"/>
            <a:ext cx="9517711" cy="461665"/>
          </a:xfrm>
          <a:prstGeom prst="rect">
            <a:avLst/>
          </a:prstGeom>
          <a:noFill/>
        </p:spPr>
        <p:txBody>
          <a:bodyPr wrap="square">
            <a:spAutoFit/>
          </a:bodyPr>
          <a:lstStyle/>
          <a:p>
            <a:r>
              <a:rPr lang="en-US" sz="1200" dirty="0">
                <a:hlinkClick r:id="rId2"/>
              </a:rPr>
              <a:t>https://www.javatpoint.com/olap-operations</a:t>
            </a:r>
            <a:endParaRPr lang="en-US" sz="1200" dirty="0"/>
          </a:p>
          <a:p>
            <a:r>
              <a:rPr lang="en-US" sz="1200" dirty="0"/>
              <a:t>https://www.lumeer.io/app-demo/?_o=5f28316989e14f77b2f7fa7a&amp;_p=5f3d692719684b68538a0c7b&amp;tp=false&amp;v=9ed1515819dec61f</a:t>
            </a:r>
          </a:p>
        </p:txBody>
      </p:sp>
      <p:sp>
        <p:nvSpPr>
          <p:cNvPr id="14" name="Rectangle 13">
            <a:extLst>
              <a:ext uri="{FF2B5EF4-FFF2-40B4-BE49-F238E27FC236}">
                <a16:creationId xmlns:a16="http://schemas.microsoft.com/office/drawing/2014/main" id="{128891BE-5D46-4178-93A4-70B07AA6A139}"/>
              </a:ext>
            </a:extLst>
          </p:cNvPr>
          <p:cNvSpPr/>
          <p:nvPr/>
        </p:nvSpPr>
        <p:spPr>
          <a:xfrm>
            <a:off x="1690942" y="1684505"/>
            <a:ext cx="8865535" cy="3508653"/>
          </a:xfrm>
          <a:prstGeom prst="rect">
            <a:avLst/>
          </a:prstGeom>
          <a:solidFill>
            <a:schemeClr val="accent6">
              <a:lumMod val="40000"/>
              <a:lumOff val="60000"/>
            </a:schemeClr>
          </a:solidFill>
          <a:ln>
            <a:solidFill>
              <a:srgbClr val="002A7E"/>
            </a:solidFill>
          </a:ln>
        </p:spPr>
        <p:txBody>
          <a:bodyPr wrap="square">
            <a:spAutoFit/>
          </a:bodyPr>
          <a:lstStyle/>
          <a:p>
            <a:pPr marL="457200" indent="-457200">
              <a:spcBef>
                <a:spcPts val="600"/>
              </a:spcBef>
              <a:spcAft>
                <a:spcPts val="600"/>
              </a:spcAft>
              <a:buClr>
                <a:srgbClr val="C00000"/>
              </a:buClr>
              <a:buSzPct val="125000"/>
              <a:buFont typeface="Arial" panose="020B0604020202020204" pitchFamily="34" charset="0"/>
              <a:buChar char="•"/>
            </a:pPr>
            <a:r>
              <a:rPr lang="en-US" sz="2400" dirty="0"/>
              <a:t>OLAP offers analytical modeling capabilities, containing a calculation engine for determining ratios, variance, etc. and for computing measures across various dimensions. </a:t>
            </a:r>
          </a:p>
          <a:p>
            <a:pPr marL="457200" indent="-457200">
              <a:spcBef>
                <a:spcPts val="600"/>
              </a:spcBef>
              <a:spcAft>
                <a:spcPts val="600"/>
              </a:spcAft>
              <a:buClr>
                <a:srgbClr val="C00000"/>
              </a:buClr>
              <a:buSzPct val="125000"/>
              <a:buFont typeface="Arial" panose="020B0604020202020204" pitchFamily="34" charset="0"/>
              <a:buChar char="•"/>
            </a:pPr>
            <a:r>
              <a:rPr lang="en-US" sz="2400" dirty="0"/>
              <a:t>It can generate summarization, aggregation, and hierarchies at each granularity level and at every dimensions intersection. </a:t>
            </a:r>
          </a:p>
          <a:p>
            <a:pPr marL="457200" indent="-457200">
              <a:spcBef>
                <a:spcPts val="600"/>
              </a:spcBef>
              <a:spcAft>
                <a:spcPts val="600"/>
              </a:spcAft>
              <a:buClr>
                <a:srgbClr val="C00000"/>
              </a:buClr>
              <a:buSzPct val="125000"/>
              <a:buFont typeface="Arial" panose="020B0604020202020204" pitchFamily="34" charset="0"/>
              <a:buChar char="•"/>
            </a:pPr>
            <a:r>
              <a:rPr lang="en-US" sz="2400" dirty="0"/>
              <a:t>OLAP also provide functional models for forecasting, trend analysis, and statistical analysis. </a:t>
            </a:r>
          </a:p>
          <a:p>
            <a:pPr marL="457200" indent="-457200">
              <a:spcBef>
                <a:spcPts val="600"/>
              </a:spcBef>
              <a:spcAft>
                <a:spcPts val="600"/>
              </a:spcAft>
              <a:buClr>
                <a:srgbClr val="C00000"/>
              </a:buClr>
              <a:buSzPct val="125000"/>
              <a:buFont typeface="Arial" panose="020B0604020202020204" pitchFamily="34" charset="0"/>
              <a:buChar char="•"/>
            </a:pPr>
            <a:r>
              <a:rPr lang="en-US" sz="2400" dirty="0"/>
              <a:t>Thus, the OLAP engine is a powerful data analysis tool.</a:t>
            </a:r>
          </a:p>
        </p:txBody>
      </p:sp>
    </p:spTree>
    <p:extLst>
      <p:ext uri="{BB962C8B-B14F-4D97-AF65-F5344CB8AC3E}">
        <p14:creationId xmlns:p14="http://schemas.microsoft.com/office/powerpoint/2010/main" val="3657588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25128"/>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455854"/>
            <a:ext cx="12219710" cy="1015663"/>
          </a:xfrm>
          <a:prstGeom prst="rect">
            <a:avLst/>
          </a:prstGeom>
          <a:solidFill>
            <a:schemeClr val="accent6">
              <a:lumMod val="75000"/>
            </a:schemeClr>
          </a:solidFill>
        </p:spPr>
        <p:txBody>
          <a:bodyPr wrap="square" rtlCol="0">
            <a:spAutoFit/>
          </a:bodyPr>
          <a:lstStyle/>
          <a:p>
            <a:r>
              <a:rPr lang="en-US" sz="6000" b="1" dirty="0">
                <a:solidFill>
                  <a:schemeClr val="bg1"/>
                </a:solidFill>
                <a:latin typeface="Bradley Hand ITC" panose="03070402050302030203" pitchFamily="66" charset="0"/>
              </a:rPr>
              <a:t>  Types of OLAP</a:t>
            </a:r>
          </a:p>
        </p:txBody>
      </p:sp>
      <p:sp>
        <p:nvSpPr>
          <p:cNvPr id="7" name="Rectangle 6">
            <a:extLst>
              <a:ext uri="{FF2B5EF4-FFF2-40B4-BE49-F238E27FC236}">
                <a16:creationId xmlns:a16="http://schemas.microsoft.com/office/drawing/2014/main" id="{270E63F1-9A15-49D0-B45C-2A3F246EFCA9}"/>
              </a:ext>
            </a:extLst>
          </p:cNvPr>
          <p:cNvSpPr/>
          <p:nvPr/>
        </p:nvSpPr>
        <p:spPr>
          <a:xfrm>
            <a:off x="531321" y="1619551"/>
            <a:ext cx="11129354" cy="461665"/>
          </a:xfrm>
          <a:prstGeom prst="rect">
            <a:avLst/>
          </a:prstGeom>
          <a:solidFill>
            <a:schemeClr val="accent6">
              <a:lumMod val="40000"/>
              <a:lumOff val="60000"/>
            </a:schemeClr>
          </a:solidFill>
          <a:ln>
            <a:solidFill>
              <a:srgbClr val="002A7E"/>
            </a:solidFill>
          </a:ln>
        </p:spPr>
        <p:txBody>
          <a:bodyPr wrap="square">
            <a:spAutoFit/>
          </a:bodyPr>
          <a:lstStyle/>
          <a:p>
            <a:pPr>
              <a:spcAft>
                <a:spcPts val="1200"/>
              </a:spcAft>
              <a:buClr>
                <a:srgbClr val="C00000"/>
              </a:buClr>
              <a:buSzPct val="110000"/>
            </a:pPr>
            <a:r>
              <a:rPr lang="en-US" sz="2400" dirty="0">
                <a:latin typeface="Arial" panose="020B0604020202020204" pitchFamily="34" charset="0"/>
                <a:cs typeface="Arial" panose="020B0604020202020204" pitchFamily="34" charset="0"/>
              </a:rPr>
              <a:t>Mainly three types, but many others do exist</a:t>
            </a:r>
            <a:endParaRPr lang="en-US"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C2353C5B-F3B0-7D49-84B7-BE54FC3F9CD4}"/>
              </a:ext>
            </a:extLst>
          </p:cNvPr>
          <p:cNvSpPr/>
          <p:nvPr/>
        </p:nvSpPr>
        <p:spPr>
          <a:xfrm>
            <a:off x="5988438" y="3321278"/>
            <a:ext cx="320922" cy="738664"/>
          </a:xfrm>
          <a:prstGeom prst="rect">
            <a:avLst/>
          </a:prstGeom>
        </p:spPr>
        <p:txBody>
          <a:bodyPr wrap="none">
            <a:spAutoFit/>
          </a:bodyPr>
          <a:lstStyle/>
          <a:p>
            <a:r>
              <a:rPr lang="en-US" sz="800" b="1" dirty="0">
                <a:latin typeface="Trebuchet MS" panose="020B0703020202090204" pitchFamily="34" charset="0"/>
                <a:ea typeface="Times New Roman" panose="02020603050405020304" pitchFamily="18" charset="0"/>
                <a:cs typeface="Times New Roman" panose="02020603050405020304" pitchFamily="18" charset="0"/>
              </a:rPr>
              <a:t> </a:t>
            </a:r>
            <a:r>
              <a:rPr lang="en-US" b="1" dirty="0"/>
              <a:t>  </a:t>
            </a:r>
          </a:p>
          <a:p>
            <a:endParaRPr lang="en-US" sz="2400" b="1" dirty="0">
              <a:effectLst/>
              <a:latin typeface="Trebuchet MS" panose="020B0703020202090204" pitchFamily="34" charset="0"/>
              <a:ea typeface="Times New Roman" panose="02020603050405020304" pitchFamily="18" charset="0"/>
              <a:cs typeface="Times New Roman" panose="02020603050405020304" pitchFamily="18" charset="0"/>
            </a:endParaRPr>
          </a:p>
        </p:txBody>
      </p:sp>
      <p:sp>
        <p:nvSpPr>
          <p:cNvPr id="8" name="Slide Number Placeholder 12">
            <a:extLst>
              <a:ext uri="{FF2B5EF4-FFF2-40B4-BE49-F238E27FC236}">
                <a16:creationId xmlns:a16="http://schemas.microsoft.com/office/drawing/2014/main" id="{4BF4D4D6-0E66-A14E-9237-2A7D83FDD4DF}"/>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19</a:t>
            </a:fld>
            <a:endParaRPr lang="en-US" sz="1050" dirty="0"/>
          </a:p>
        </p:txBody>
      </p:sp>
      <p:pic>
        <p:nvPicPr>
          <p:cNvPr id="6" name="Picture 5">
            <a:extLst>
              <a:ext uri="{FF2B5EF4-FFF2-40B4-BE49-F238E27FC236}">
                <a16:creationId xmlns:a16="http://schemas.microsoft.com/office/drawing/2014/main" id="{39B74950-0833-47A0-A06D-3EE03B925CE6}"/>
              </a:ext>
            </a:extLst>
          </p:cNvPr>
          <p:cNvPicPr>
            <a:picLocks noChangeAspect="1"/>
          </p:cNvPicPr>
          <p:nvPr/>
        </p:nvPicPr>
        <p:blipFill>
          <a:blip r:embed="rId2"/>
          <a:stretch>
            <a:fillRect/>
          </a:stretch>
        </p:blipFill>
        <p:spPr>
          <a:xfrm>
            <a:off x="2325317" y="2146297"/>
            <a:ext cx="7541363" cy="4060190"/>
          </a:xfrm>
          <a:prstGeom prst="rect">
            <a:avLst/>
          </a:prstGeom>
        </p:spPr>
      </p:pic>
      <p:sp>
        <p:nvSpPr>
          <p:cNvPr id="10" name="TextBox 9">
            <a:extLst>
              <a:ext uri="{FF2B5EF4-FFF2-40B4-BE49-F238E27FC236}">
                <a16:creationId xmlns:a16="http://schemas.microsoft.com/office/drawing/2014/main" id="{255B6FAD-F6BA-48D5-9C2C-8F225696128C}"/>
              </a:ext>
            </a:extLst>
          </p:cNvPr>
          <p:cNvSpPr txBox="1"/>
          <p:nvPr/>
        </p:nvSpPr>
        <p:spPr>
          <a:xfrm>
            <a:off x="103367" y="6423953"/>
            <a:ext cx="6122504" cy="276999"/>
          </a:xfrm>
          <a:prstGeom prst="rect">
            <a:avLst/>
          </a:prstGeom>
          <a:noFill/>
        </p:spPr>
        <p:txBody>
          <a:bodyPr wrap="square">
            <a:spAutoFit/>
          </a:bodyPr>
          <a:lstStyle/>
          <a:p>
            <a:r>
              <a:rPr lang="en-US" sz="1200" dirty="0"/>
              <a:t>https://www.javatpoint.com/data-warehouse-types-of-olap</a:t>
            </a:r>
          </a:p>
        </p:txBody>
      </p:sp>
    </p:spTree>
    <p:extLst>
      <p:ext uri="{BB962C8B-B14F-4D97-AF65-F5344CB8AC3E}">
        <p14:creationId xmlns:p14="http://schemas.microsoft.com/office/powerpoint/2010/main" val="1510906650"/>
      </p:ext>
    </p:extLst>
  </p:cSld>
  <p:clrMapOvr>
    <a:masterClrMapping/>
  </p:clrMapOvr>
  <mc:AlternateContent xmlns:mc="http://schemas.openxmlformats.org/markup-compatibility/2006" xmlns:p14="http://schemas.microsoft.com/office/powerpoint/2010/main">
    <mc:Choice Requires="p14">
      <p:transition spd="slow" p14:dur="2000" advTm="81069"/>
    </mc:Choice>
    <mc:Fallback xmlns="">
      <p:transition spd="slow" advTm="8106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4797"/>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0" y="411038"/>
            <a:ext cx="12219710" cy="1015663"/>
          </a:xfrm>
          <a:prstGeom prst="rect">
            <a:avLst/>
          </a:prstGeom>
          <a:solidFill>
            <a:schemeClr val="accent6">
              <a:lumMod val="75000"/>
            </a:schemeClr>
          </a:solidFill>
        </p:spPr>
        <p:txBody>
          <a:bodyPr wrap="square" rtlCol="0">
            <a:spAutoFit/>
          </a:bodyPr>
          <a:lstStyle/>
          <a:p>
            <a:r>
              <a:rPr lang="en-US" sz="6000" b="1" dirty="0">
                <a:solidFill>
                  <a:schemeClr val="bg1"/>
                </a:solidFill>
                <a:latin typeface="Bradley Hand ITC" panose="03070402050302030203" pitchFamily="66" charset="0"/>
              </a:rPr>
              <a:t>  Objectives</a:t>
            </a:r>
          </a:p>
        </p:txBody>
      </p:sp>
      <p:sp>
        <p:nvSpPr>
          <p:cNvPr id="51" name="Slide Number Placeholder 12"/>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2</a:t>
            </a:fld>
            <a:endParaRPr lang="en-US" sz="1050" dirty="0"/>
          </a:p>
        </p:txBody>
      </p:sp>
      <p:grpSp>
        <p:nvGrpSpPr>
          <p:cNvPr id="4" name="Group 3">
            <a:extLst>
              <a:ext uri="{FF2B5EF4-FFF2-40B4-BE49-F238E27FC236}">
                <a16:creationId xmlns:a16="http://schemas.microsoft.com/office/drawing/2014/main" id="{88C0F840-6A23-E446-91E6-A1B488978391}"/>
              </a:ext>
            </a:extLst>
          </p:cNvPr>
          <p:cNvGrpSpPr/>
          <p:nvPr/>
        </p:nvGrpSpPr>
        <p:grpSpPr>
          <a:xfrm>
            <a:off x="517611" y="2383878"/>
            <a:ext cx="11156779" cy="3385542"/>
            <a:chOff x="507125" y="2383878"/>
            <a:chExt cx="11156779" cy="3385542"/>
          </a:xfrm>
        </p:grpSpPr>
        <p:sp>
          <p:nvSpPr>
            <p:cNvPr id="15" name="Rectangle 14">
              <a:extLst>
                <a:ext uri="{FF2B5EF4-FFF2-40B4-BE49-F238E27FC236}">
                  <a16:creationId xmlns:a16="http://schemas.microsoft.com/office/drawing/2014/main" id="{681A4239-F818-4A8B-B313-689493078372}"/>
                </a:ext>
              </a:extLst>
            </p:cNvPr>
            <p:cNvSpPr/>
            <p:nvPr/>
          </p:nvSpPr>
          <p:spPr>
            <a:xfrm>
              <a:off x="3931969" y="2383878"/>
              <a:ext cx="7731935" cy="3385542"/>
            </a:xfrm>
            <a:prstGeom prst="rect">
              <a:avLst/>
            </a:prstGeom>
            <a:solidFill>
              <a:schemeClr val="accent6">
                <a:lumMod val="20000"/>
                <a:lumOff val="80000"/>
              </a:schemeClr>
            </a:solidFill>
            <a:ln>
              <a:solidFill>
                <a:srgbClr val="002A7E"/>
              </a:solidFill>
            </a:ln>
          </p:spPr>
          <p:txBody>
            <a:bodyPr wrap="square" anchor="ctr" anchorCtr="0">
              <a:spAutoFit/>
            </a:bodyPr>
            <a:lstStyle/>
            <a:p>
              <a:pPr>
                <a:spcAft>
                  <a:spcPts val="1800"/>
                </a:spcAft>
                <a:buClr>
                  <a:srgbClr val="C00000"/>
                </a:buClr>
                <a:buSzPct val="110000"/>
              </a:pPr>
              <a:r>
                <a:rPr lang="en-US" sz="2800" dirty="0">
                  <a:latin typeface="Arial" panose="020B0604020202020204" pitchFamily="34" charset="0"/>
                  <a:cs typeface="Arial" panose="020B0604020202020204" pitchFamily="34" charset="0"/>
                </a:rPr>
                <a:t>OLAP, Enterprise Data Architecture</a:t>
              </a:r>
            </a:p>
            <a:p>
              <a:pPr marL="457200" indent="-457200">
                <a:spcAft>
                  <a:spcPts val="1800"/>
                </a:spcAft>
                <a:buClr>
                  <a:srgbClr val="C00000"/>
                </a:buClr>
                <a:buSzPct val="110000"/>
                <a:buFont typeface="+mj-lt"/>
                <a:buAutoNum type="arabicPeriod"/>
              </a:pPr>
              <a:r>
                <a:rPr lang="en-US" sz="2800" dirty="0">
                  <a:latin typeface="Arial" panose="020B0604020202020204" pitchFamily="34" charset="0"/>
                  <a:cs typeface="Arial" panose="020B0604020202020204" pitchFamily="34" charset="0"/>
                </a:rPr>
                <a:t>OLAP</a:t>
              </a:r>
            </a:p>
            <a:p>
              <a:pPr marL="457200" indent="-457200">
                <a:buClr>
                  <a:srgbClr val="C00000"/>
                </a:buClr>
                <a:buSzPct val="110000"/>
                <a:buFont typeface="+mj-lt"/>
                <a:buAutoNum type="arabicPeriod"/>
              </a:pPr>
              <a:r>
                <a:rPr lang="en-US" sz="2800" dirty="0">
                  <a:latin typeface="Arial" panose="020B0604020202020204" pitchFamily="34" charset="0"/>
                  <a:cs typeface="Arial" panose="020B0604020202020204" pitchFamily="34" charset="0"/>
                </a:rPr>
                <a:t>Enterprise data architecture (Discussions based on ‘How to build a data architecture to</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drive innovation—today and tomorrow’</a:t>
              </a:r>
              <a:r>
                <a:rPr lang="en-US" sz="2800" dirty="0"/>
                <a:t>)</a:t>
              </a:r>
            </a:p>
            <a:p>
              <a:pPr marL="914400" lvl="1" indent="-457200">
                <a:buClr>
                  <a:srgbClr val="C00000"/>
                </a:buClr>
                <a:buSzPct val="110000"/>
                <a:buFont typeface="Arial" panose="020B0604020202020204" pitchFamily="34" charset="0"/>
                <a:buChar char="•"/>
              </a:pPr>
              <a:r>
                <a:rPr lang="en-US" sz="1600" dirty="0">
                  <a:latin typeface="Arial" panose="020B0604020202020204" pitchFamily="34" charset="0"/>
                  <a:cs typeface="Arial" panose="020B0604020202020204" pitchFamily="34" charset="0"/>
                </a:rPr>
                <a:t>Check Canvas</a:t>
              </a:r>
            </a:p>
            <a:p>
              <a:pPr marL="457200" indent="-457200">
                <a:spcAft>
                  <a:spcPts val="1800"/>
                </a:spcAft>
                <a:buClr>
                  <a:srgbClr val="C00000"/>
                </a:buClr>
                <a:buSzPct val="110000"/>
                <a:buFont typeface="+mj-lt"/>
                <a:buAutoNum type="arabicPeriod"/>
              </a:pPr>
              <a:r>
                <a:rPr lang="en-US" sz="2800" dirty="0">
                  <a:latin typeface="Arial" panose="020B0604020202020204" pitchFamily="34" charset="0"/>
                  <a:cs typeface="Arial" panose="020B0604020202020204" pitchFamily="34" charset="0"/>
                </a:rPr>
                <a:t>Questions and Discussion</a:t>
              </a:r>
            </a:p>
          </p:txBody>
        </p:sp>
        <p:pic>
          <p:nvPicPr>
            <p:cNvPr id="8" name="Picture 7">
              <a:extLst>
                <a:ext uri="{FF2B5EF4-FFF2-40B4-BE49-F238E27FC236}">
                  <a16:creationId xmlns:a16="http://schemas.microsoft.com/office/drawing/2014/main" id="{DF8E805C-6A40-4C75-A189-316100BC4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125" y="3075620"/>
              <a:ext cx="3026730" cy="2002056"/>
            </a:xfrm>
            <a:prstGeom prst="rect">
              <a:avLst/>
            </a:prstGeom>
          </p:spPr>
        </p:pic>
      </p:grpSp>
    </p:spTree>
    <p:extLst>
      <p:ext uri="{BB962C8B-B14F-4D97-AF65-F5344CB8AC3E}">
        <p14:creationId xmlns:p14="http://schemas.microsoft.com/office/powerpoint/2010/main" val="3005408145"/>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5300"/>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dirty="0">
                <a:solidFill>
                  <a:schemeClr val="bg1"/>
                </a:solidFill>
                <a:latin typeface="Bradley Hand ITC" panose="03070402050302030203" pitchFamily="66" charset="0"/>
              </a:rPr>
              <a:t>Types of OLAP </a:t>
            </a:r>
            <a:r>
              <a:rPr lang="en-US" sz="1800" b="1" dirty="0">
                <a:latin typeface="Bradley Hand ITC" panose="03070402050302030203" pitchFamily="66" charset="0"/>
              </a:rPr>
              <a:t>(Class Participation coming up)</a:t>
            </a:r>
            <a:endParaRPr lang="en-US" dirty="0">
              <a:solidFill>
                <a:schemeClr val="bg1"/>
              </a:solidFill>
            </a:endParaRPr>
          </a:p>
        </p:txBody>
      </p:sp>
      <p:sp>
        <p:nvSpPr>
          <p:cNvPr id="7" name="Rectangle 6">
            <a:extLst>
              <a:ext uri="{FF2B5EF4-FFF2-40B4-BE49-F238E27FC236}">
                <a16:creationId xmlns:a16="http://schemas.microsoft.com/office/drawing/2014/main" id="{270E63F1-9A15-49D0-B45C-2A3F246EFCA9}"/>
              </a:ext>
            </a:extLst>
          </p:cNvPr>
          <p:cNvSpPr/>
          <p:nvPr/>
        </p:nvSpPr>
        <p:spPr>
          <a:xfrm>
            <a:off x="531323" y="1397933"/>
            <a:ext cx="11129354" cy="5324535"/>
          </a:xfrm>
          <a:prstGeom prst="rect">
            <a:avLst/>
          </a:prstGeom>
          <a:solidFill>
            <a:schemeClr val="accent6">
              <a:lumMod val="40000"/>
              <a:lumOff val="60000"/>
            </a:schemeClr>
          </a:solidFill>
          <a:ln>
            <a:solidFill>
              <a:srgbClr val="002A7E"/>
            </a:solidFill>
          </a:ln>
        </p:spPr>
        <p:txBody>
          <a:bodyPr wrap="square">
            <a:spAutoFit/>
          </a:bodyPr>
          <a:lstStyle/>
          <a:p>
            <a:pPr marL="457200" indent="-457200">
              <a:spcAft>
                <a:spcPts val="1200"/>
              </a:spcAft>
              <a:buClr>
                <a:srgbClr val="C00000"/>
              </a:buClr>
              <a:buSzPct val="110000"/>
              <a:buFont typeface="+mj-lt"/>
              <a:buAutoNum type="arabicPeriod"/>
            </a:pPr>
            <a:r>
              <a:rPr lang="en-US" sz="2400" dirty="0">
                <a:latin typeface="Arial" panose="020B0604020202020204" pitchFamily="34" charset="0"/>
                <a:cs typeface="Arial" panose="020B0604020202020204" pitchFamily="34" charset="0"/>
              </a:rPr>
              <a:t>MOLAP – Multi-dimensional OLAP</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Dimension and aggregate hierarchies are pre-computed and stored</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Underlying database is optimized for MOLAP operations and deviates from relational database standards</a:t>
            </a:r>
          </a:p>
          <a:p>
            <a:pPr marL="457200" indent="-457200">
              <a:spcAft>
                <a:spcPts val="1200"/>
              </a:spcAft>
              <a:buClr>
                <a:srgbClr val="C00000"/>
              </a:buClr>
              <a:buSzPct val="110000"/>
              <a:buFont typeface="+mj-lt"/>
              <a:buAutoNum type="arabicPeriod"/>
            </a:pPr>
            <a:r>
              <a:rPr lang="en-US" sz="2400" dirty="0">
                <a:latin typeface="Arial" panose="020B0604020202020204" pitchFamily="34" charset="0"/>
                <a:cs typeface="Arial" panose="020B0604020202020204" pitchFamily="34" charset="0"/>
              </a:rPr>
              <a:t>ROLAP – Relational OLAP</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Dimensions and aggregate hierarchies are specific in metadata and computed on demand</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Underlying database is relational, and indexes are optimized for ROLAP</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vs. OLTP – performance, purpose, data flows</a:t>
            </a:r>
          </a:p>
          <a:p>
            <a:pPr marL="457200" indent="-457200">
              <a:spcAft>
                <a:spcPts val="600"/>
              </a:spcAft>
              <a:buClr>
                <a:srgbClr val="C00000"/>
              </a:buClr>
              <a:buSzPct val="110000"/>
              <a:buFont typeface="+mj-lt"/>
              <a:buAutoNum type="arabicPeriod"/>
            </a:pPr>
            <a:r>
              <a:rPr lang="en-US" sz="2400" dirty="0">
                <a:latin typeface="Arial" panose="020B0604020202020204" pitchFamily="34" charset="0"/>
                <a:cs typeface="Arial" panose="020B0604020202020204" pitchFamily="34" charset="0"/>
              </a:rPr>
              <a:t>ROLAP vs. MOLAP</a:t>
            </a:r>
          </a:p>
          <a:p>
            <a:pPr marL="971550" lvl="1" indent="-514350">
              <a:spcAft>
                <a:spcPts val="600"/>
              </a:spcAft>
              <a:buClr>
                <a:srgbClr val="C00000"/>
              </a:buClr>
              <a:buSzPct val="110000"/>
              <a:buFont typeface="+mj-lt"/>
              <a:buAutoNum type="alphaLcPeriod"/>
            </a:pPr>
            <a:r>
              <a:rPr lang="en-US" sz="2000" dirty="0">
                <a:latin typeface="Arial" panose="020B0604020202020204" pitchFamily="34" charset="0"/>
                <a:cs typeface="Arial" panose="020B0604020202020204" pitchFamily="34" charset="0"/>
              </a:rPr>
              <a:t>Performance vs. flexibility</a:t>
            </a:r>
          </a:p>
          <a:p>
            <a:pPr marL="971550" lvl="1" indent="-514350">
              <a:spcAft>
                <a:spcPts val="600"/>
              </a:spcAft>
              <a:buClr>
                <a:srgbClr val="C00000"/>
              </a:buClr>
              <a:buSzPct val="110000"/>
              <a:buFont typeface="+mj-lt"/>
              <a:buAutoNum type="alphaLcPeriod"/>
            </a:pPr>
            <a:r>
              <a:rPr lang="en-US" sz="2000" dirty="0">
                <a:latin typeface="Arial" panose="020B0604020202020204" pitchFamily="34" charset="0"/>
                <a:cs typeface="Arial" panose="020B0604020202020204" pitchFamily="34" charset="0"/>
              </a:rPr>
              <a:t>Storage</a:t>
            </a:r>
          </a:p>
          <a:p>
            <a:pPr marL="971550" lvl="1" indent="-514350">
              <a:spcAft>
                <a:spcPts val="600"/>
              </a:spcAft>
              <a:buClr>
                <a:srgbClr val="C00000"/>
              </a:buClr>
              <a:buSzPct val="110000"/>
              <a:buFont typeface="+mj-lt"/>
              <a:buAutoNum type="alphaLcPeriod"/>
            </a:pPr>
            <a:r>
              <a:rPr lang="en-US" sz="2000" dirty="0">
                <a:latin typeface="Arial" panose="020B0604020202020204" pitchFamily="34" charset="0"/>
                <a:cs typeface="Arial" panose="020B0604020202020204" pitchFamily="34" charset="0"/>
              </a:rPr>
              <a:t>Implementation complexity</a:t>
            </a:r>
          </a:p>
        </p:txBody>
      </p:sp>
      <p:sp>
        <p:nvSpPr>
          <p:cNvPr id="3" name="Rectangle 2">
            <a:extLst>
              <a:ext uri="{FF2B5EF4-FFF2-40B4-BE49-F238E27FC236}">
                <a16:creationId xmlns:a16="http://schemas.microsoft.com/office/drawing/2014/main" id="{C2353C5B-F3B0-7D49-84B7-BE54FC3F9CD4}"/>
              </a:ext>
            </a:extLst>
          </p:cNvPr>
          <p:cNvSpPr/>
          <p:nvPr/>
        </p:nvSpPr>
        <p:spPr>
          <a:xfrm>
            <a:off x="5988438" y="3321278"/>
            <a:ext cx="320922" cy="738664"/>
          </a:xfrm>
          <a:prstGeom prst="rect">
            <a:avLst/>
          </a:prstGeom>
        </p:spPr>
        <p:txBody>
          <a:bodyPr wrap="none">
            <a:spAutoFit/>
          </a:bodyPr>
          <a:lstStyle/>
          <a:p>
            <a:r>
              <a:rPr lang="en-US" sz="800" b="1" dirty="0">
                <a:latin typeface="Trebuchet MS" panose="020B0703020202090204" pitchFamily="34" charset="0"/>
                <a:ea typeface="Times New Roman" panose="02020603050405020304" pitchFamily="18" charset="0"/>
                <a:cs typeface="Times New Roman" panose="02020603050405020304" pitchFamily="18" charset="0"/>
              </a:rPr>
              <a:t> </a:t>
            </a:r>
            <a:r>
              <a:rPr lang="en-US" b="1" dirty="0"/>
              <a:t>  </a:t>
            </a:r>
          </a:p>
          <a:p>
            <a:endParaRPr lang="en-US" sz="2400" b="1" dirty="0">
              <a:effectLst/>
              <a:latin typeface="Trebuchet MS" panose="020B0703020202090204" pitchFamily="34" charset="0"/>
              <a:ea typeface="Times New Roman" panose="02020603050405020304" pitchFamily="18" charset="0"/>
              <a:cs typeface="Times New Roman" panose="02020603050405020304" pitchFamily="18" charset="0"/>
            </a:endParaRPr>
          </a:p>
        </p:txBody>
      </p:sp>
      <p:sp>
        <p:nvSpPr>
          <p:cNvPr id="8" name="Slide Number Placeholder 12">
            <a:extLst>
              <a:ext uri="{FF2B5EF4-FFF2-40B4-BE49-F238E27FC236}">
                <a16:creationId xmlns:a16="http://schemas.microsoft.com/office/drawing/2014/main" id="{4BF4D4D6-0E66-A14E-9237-2A7D83FDD4DF}"/>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20</a:t>
            </a:fld>
            <a:endParaRPr lang="en-US" sz="1050" dirty="0"/>
          </a:p>
        </p:txBody>
      </p:sp>
    </p:spTree>
    <p:extLst>
      <p:ext uri="{BB962C8B-B14F-4D97-AF65-F5344CB8AC3E}">
        <p14:creationId xmlns:p14="http://schemas.microsoft.com/office/powerpoint/2010/main" val="3230007834"/>
      </p:ext>
    </p:extLst>
  </p:cSld>
  <p:clrMapOvr>
    <a:masterClrMapping/>
  </p:clrMapOvr>
  <mc:AlternateContent xmlns:mc="http://schemas.openxmlformats.org/markup-compatibility/2006" xmlns:p14="http://schemas.microsoft.com/office/powerpoint/2010/main">
    <mc:Choice Requires="p14">
      <p:transition spd="slow" p14:dur="2000" advTm="81069"/>
    </mc:Choice>
    <mc:Fallback xmlns="">
      <p:transition spd="slow" advTm="8106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274236"/>
            <a:ext cx="12192000" cy="2309529"/>
          </a:xfrm>
          <a:prstGeom prst="rect">
            <a:avLst/>
          </a:prstGeom>
          <a:solidFill>
            <a:schemeClr val="accent6">
              <a:lumMod val="75000"/>
            </a:schemeClr>
          </a:solidFill>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5" name="Content Placeholder 5"/>
          <p:cNvSpPr>
            <a:spLocks noGrp="1"/>
          </p:cNvSpPr>
          <p:nvPr>
            <p:ph idx="1"/>
          </p:nvPr>
        </p:nvSpPr>
        <p:spPr>
          <a:xfrm>
            <a:off x="0" y="2522613"/>
            <a:ext cx="12192000" cy="1844435"/>
          </a:xfrm>
          <a:solidFill>
            <a:schemeClr val="accent6">
              <a:lumMod val="75000"/>
            </a:schemeClr>
          </a:solidFill>
        </p:spPr>
        <p:txBody>
          <a:bodyPr>
            <a:noAutofit/>
          </a:bodyPr>
          <a:lstStyle/>
          <a:p>
            <a:pPr marL="0" indent="0" algn="ctr">
              <a:lnSpc>
                <a:spcPct val="100000"/>
              </a:lnSpc>
              <a:spcBef>
                <a:spcPts val="0"/>
              </a:spcBef>
              <a:buNone/>
            </a:pPr>
            <a:r>
              <a:rPr lang="en-US" sz="6000" b="1" dirty="0">
                <a:solidFill>
                  <a:srgbClr val="FFFF00"/>
                </a:solidFill>
                <a:latin typeface="Arial" panose="020B0604020202020204" pitchFamily="34" charset="0"/>
                <a:cs typeface="Arial" panose="020B0604020202020204" pitchFamily="34" charset="0"/>
              </a:rPr>
              <a:t>Enterprise Data Architecture</a:t>
            </a:r>
            <a:endParaRPr lang="en-US" sz="4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5902291"/>
      </p:ext>
    </p:extLst>
  </p:cSld>
  <p:clrMapOvr>
    <a:masterClrMapping/>
  </p:clrMapOvr>
  <mc:AlternateContent xmlns:mc="http://schemas.openxmlformats.org/markup-compatibility/2006" xmlns:p14="http://schemas.microsoft.com/office/powerpoint/2010/main">
    <mc:Choice Requires="p14">
      <p:transition spd="slow" p14:dur="2000" advTm="3448"/>
    </mc:Choice>
    <mc:Fallback xmlns="">
      <p:transition spd="slow" advTm="344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4960"/>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TextBox 4"/>
          <p:cNvSpPr txBox="1"/>
          <p:nvPr/>
        </p:nvSpPr>
        <p:spPr>
          <a:xfrm>
            <a:off x="13855" y="465686"/>
            <a:ext cx="12219710" cy="707886"/>
          </a:xfrm>
          <a:prstGeom prst="rect">
            <a:avLst/>
          </a:prstGeom>
          <a:solidFill>
            <a:schemeClr val="accent6">
              <a:lumMod val="75000"/>
            </a:schemeClr>
          </a:solidFill>
        </p:spPr>
        <p:txBody>
          <a:bodyPr wrap="square" rtlCol="0">
            <a:spAutoFit/>
          </a:bodyPr>
          <a:lstStyle/>
          <a:p>
            <a:r>
              <a:rPr lang="en-US" sz="4000" b="1" dirty="0">
                <a:solidFill>
                  <a:schemeClr val="bg1"/>
                </a:solidFill>
                <a:latin typeface="Bradley Hand ITC" panose="03070402050302030203" pitchFamily="66" charset="0"/>
              </a:rPr>
              <a:t>  Recap: Components of Data Management</a:t>
            </a:r>
          </a:p>
        </p:txBody>
      </p:sp>
      <p:sp>
        <p:nvSpPr>
          <p:cNvPr id="51" name="Slide Number Placeholder 12"/>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22</a:t>
            </a:fld>
            <a:endParaRPr lang="en-US" sz="1050" dirty="0"/>
          </a:p>
        </p:txBody>
      </p:sp>
      <p:sp>
        <p:nvSpPr>
          <p:cNvPr id="3" name="Rounded Rectangle 2">
            <a:extLst>
              <a:ext uri="{FF2B5EF4-FFF2-40B4-BE49-F238E27FC236}">
                <a16:creationId xmlns:a16="http://schemas.microsoft.com/office/drawing/2014/main" id="{B13C1943-C1A2-0541-B171-1A646A4F7F4B}"/>
              </a:ext>
            </a:extLst>
          </p:cNvPr>
          <p:cNvSpPr/>
          <p:nvPr/>
        </p:nvSpPr>
        <p:spPr>
          <a:xfrm>
            <a:off x="477079" y="1411360"/>
            <a:ext cx="4452730" cy="10972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Arial" panose="020B0604020202020204" pitchFamily="34" charset="0"/>
                <a:cs typeface="Arial" panose="020B0604020202020204" pitchFamily="34" charset="0"/>
              </a:rPr>
              <a:t>Business Purpose of Data</a:t>
            </a:r>
          </a:p>
        </p:txBody>
      </p:sp>
      <p:sp>
        <p:nvSpPr>
          <p:cNvPr id="7" name="Rounded Rectangle 6">
            <a:extLst>
              <a:ext uri="{FF2B5EF4-FFF2-40B4-BE49-F238E27FC236}">
                <a16:creationId xmlns:a16="http://schemas.microsoft.com/office/drawing/2014/main" id="{62C4FF84-9ED1-3F45-8D0C-BD09C3001B3A}"/>
              </a:ext>
            </a:extLst>
          </p:cNvPr>
          <p:cNvSpPr/>
          <p:nvPr/>
        </p:nvSpPr>
        <p:spPr>
          <a:xfrm>
            <a:off x="477079" y="2778555"/>
            <a:ext cx="4452730" cy="10972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Arial" panose="020B0604020202020204" pitchFamily="34" charset="0"/>
                <a:cs typeface="Arial" panose="020B0604020202020204" pitchFamily="34" charset="0"/>
              </a:rPr>
              <a:t>Characteristics of Data under Management</a:t>
            </a:r>
          </a:p>
        </p:txBody>
      </p:sp>
      <p:sp>
        <p:nvSpPr>
          <p:cNvPr id="8" name="Rounded Rectangle 7">
            <a:extLst>
              <a:ext uri="{FF2B5EF4-FFF2-40B4-BE49-F238E27FC236}">
                <a16:creationId xmlns:a16="http://schemas.microsoft.com/office/drawing/2014/main" id="{6C82C82B-732F-8F42-810B-6AB51A818714}"/>
              </a:ext>
            </a:extLst>
          </p:cNvPr>
          <p:cNvSpPr/>
          <p:nvPr/>
        </p:nvSpPr>
        <p:spPr>
          <a:xfrm>
            <a:off x="477079" y="4145750"/>
            <a:ext cx="4452730" cy="10972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Arial" panose="020B0604020202020204" pitchFamily="34" charset="0"/>
                <a:cs typeface="Arial" panose="020B0604020202020204" pitchFamily="34" charset="0"/>
              </a:rPr>
              <a:t>Data Management Operating Model</a:t>
            </a:r>
          </a:p>
        </p:txBody>
      </p:sp>
      <p:sp>
        <p:nvSpPr>
          <p:cNvPr id="9" name="Rounded Rectangle 8">
            <a:extLst>
              <a:ext uri="{FF2B5EF4-FFF2-40B4-BE49-F238E27FC236}">
                <a16:creationId xmlns:a16="http://schemas.microsoft.com/office/drawing/2014/main" id="{FC878D81-6E9D-4C4C-8727-49CCDCB5CC21}"/>
              </a:ext>
            </a:extLst>
          </p:cNvPr>
          <p:cNvSpPr/>
          <p:nvPr/>
        </p:nvSpPr>
        <p:spPr>
          <a:xfrm>
            <a:off x="477079" y="5522778"/>
            <a:ext cx="4452730" cy="109728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rial" panose="020B0604020202020204" pitchFamily="34" charset="0"/>
                <a:cs typeface="Arial" panose="020B0604020202020204" pitchFamily="34" charset="0"/>
              </a:rPr>
              <a:t>Data Management Technology Architecture</a:t>
            </a:r>
          </a:p>
        </p:txBody>
      </p:sp>
      <p:sp>
        <p:nvSpPr>
          <p:cNvPr id="4" name="Rectangle 3">
            <a:extLst>
              <a:ext uri="{FF2B5EF4-FFF2-40B4-BE49-F238E27FC236}">
                <a16:creationId xmlns:a16="http://schemas.microsoft.com/office/drawing/2014/main" id="{60FC0248-752C-6348-9DB8-E76BB8A2640C}"/>
              </a:ext>
            </a:extLst>
          </p:cNvPr>
          <p:cNvSpPr/>
          <p:nvPr/>
        </p:nvSpPr>
        <p:spPr>
          <a:xfrm>
            <a:off x="6361043" y="1411360"/>
            <a:ext cx="5546035" cy="50756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ts val="600"/>
              </a:spcBef>
              <a:spcAft>
                <a:spcPts val="600"/>
              </a:spcAft>
              <a:buClr>
                <a:srgbClr val="C00000"/>
              </a:buClr>
              <a:buSzPct val="1100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Dictated by first three components</a:t>
            </a:r>
          </a:p>
          <a:p>
            <a:pPr marL="342900" indent="-342900">
              <a:spcBef>
                <a:spcPts val="600"/>
              </a:spcBef>
              <a:spcAft>
                <a:spcPts val="600"/>
              </a:spcAft>
              <a:buClr>
                <a:srgbClr val="C00000"/>
              </a:buClr>
              <a:buSzPct val="1100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Centralized and/or distributed?</a:t>
            </a:r>
          </a:p>
          <a:p>
            <a:pPr marL="342900" indent="-342900">
              <a:spcBef>
                <a:spcPts val="600"/>
              </a:spcBef>
              <a:spcAft>
                <a:spcPts val="600"/>
              </a:spcAft>
              <a:buClr>
                <a:srgbClr val="C00000"/>
              </a:buClr>
              <a:buSzPct val="1100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Structured and/or unstructured?</a:t>
            </a:r>
          </a:p>
          <a:p>
            <a:pPr marL="342900" indent="-342900">
              <a:spcBef>
                <a:spcPts val="600"/>
              </a:spcBef>
              <a:spcAft>
                <a:spcPts val="600"/>
              </a:spcAft>
              <a:buClr>
                <a:srgbClr val="C00000"/>
              </a:buClr>
              <a:buSzPct val="1100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Relational and/or non-relational</a:t>
            </a:r>
          </a:p>
          <a:p>
            <a:pPr marL="342900" indent="-342900">
              <a:spcBef>
                <a:spcPts val="600"/>
              </a:spcBef>
              <a:spcAft>
                <a:spcPts val="600"/>
              </a:spcAft>
              <a:buClr>
                <a:srgbClr val="C00000"/>
              </a:buClr>
              <a:buSzPct val="1100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Type of unstructured data: text, images, audio, video, …</a:t>
            </a:r>
          </a:p>
          <a:p>
            <a:pPr marL="342900" indent="-342900">
              <a:spcBef>
                <a:spcPts val="600"/>
              </a:spcBef>
              <a:spcAft>
                <a:spcPts val="600"/>
              </a:spcAft>
              <a:buClr>
                <a:srgbClr val="C00000"/>
              </a:buClr>
              <a:buSzPct val="1100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Requirements for </a:t>
            </a:r>
            <a:r>
              <a:rPr lang="en-US" sz="2400" dirty="0">
                <a:solidFill>
                  <a:srgbClr val="C00000"/>
                </a:solidFill>
                <a:latin typeface="Arial" panose="020B0604020202020204" pitchFamily="34" charset="0"/>
                <a:cs typeface="Arial" panose="020B0604020202020204" pitchFamily="34" charset="0"/>
              </a:rPr>
              <a:t>R</a:t>
            </a:r>
            <a:r>
              <a:rPr lang="en-US" sz="2400" dirty="0">
                <a:solidFill>
                  <a:schemeClr val="tx1"/>
                </a:solidFill>
                <a:latin typeface="Arial" panose="020B0604020202020204" pitchFamily="34" charset="0"/>
                <a:cs typeface="Arial" panose="020B0604020202020204" pitchFamily="34" charset="0"/>
              </a:rPr>
              <a:t>eliability, </a:t>
            </a:r>
            <a:r>
              <a:rPr lang="en-US" sz="2400" dirty="0">
                <a:solidFill>
                  <a:srgbClr val="C00000"/>
                </a:solidFill>
                <a:latin typeface="Arial" panose="020B0604020202020204" pitchFamily="34" charset="0"/>
                <a:cs typeface="Arial" panose="020B0604020202020204" pitchFamily="34" charset="0"/>
              </a:rPr>
              <a:t>A</a:t>
            </a:r>
            <a:r>
              <a:rPr lang="en-US" sz="2400" dirty="0">
                <a:solidFill>
                  <a:schemeClr val="tx1"/>
                </a:solidFill>
                <a:latin typeface="Arial" panose="020B0604020202020204" pitchFamily="34" charset="0"/>
                <a:cs typeface="Arial" panose="020B0604020202020204" pitchFamily="34" charset="0"/>
              </a:rPr>
              <a:t>vailability, </a:t>
            </a:r>
            <a:r>
              <a:rPr lang="en-US" sz="2400" dirty="0">
                <a:solidFill>
                  <a:srgbClr val="C00000"/>
                </a:solidFill>
                <a:latin typeface="Arial" panose="020B0604020202020204" pitchFamily="34" charset="0"/>
                <a:cs typeface="Arial" panose="020B0604020202020204" pitchFamily="34" charset="0"/>
              </a:rPr>
              <a:t>S</a:t>
            </a:r>
            <a:r>
              <a:rPr lang="en-US" sz="2400" dirty="0">
                <a:solidFill>
                  <a:schemeClr val="tx1"/>
                </a:solidFill>
                <a:latin typeface="Arial" panose="020B0604020202020204" pitchFamily="34" charset="0"/>
                <a:cs typeface="Arial" panose="020B0604020202020204" pitchFamily="34" charset="0"/>
              </a:rPr>
              <a:t>erviceability, </a:t>
            </a:r>
            <a:r>
              <a:rPr lang="en-US" sz="2400" dirty="0">
                <a:solidFill>
                  <a:srgbClr val="C00000"/>
                </a:solidFill>
                <a:latin typeface="Arial" panose="020B0604020202020204" pitchFamily="34" charset="0"/>
                <a:cs typeface="Arial" panose="020B0604020202020204" pitchFamily="34" charset="0"/>
              </a:rPr>
              <a:t>U</a:t>
            </a:r>
            <a:r>
              <a:rPr lang="en-US" sz="2400" dirty="0">
                <a:solidFill>
                  <a:schemeClr val="tx1"/>
                </a:solidFill>
                <a:latin typeface="Arial" panose="020B0604020202020204" pitchFamily="34" charset="0"/>
                <a:cs typeface="Arial" panose="020B0604020202020204" pitchFamily="34" charset="0"/>
              </a:rPr>
              <a:t>sability, </a:t>
            </a:r>
            <a:r>
              <a:rPr lang="en-US" sz="2400" dirty="0">
                <a:solidFill>
                  <a:srgbClr val="C00000"/>
                </a:solidFill>
                <a:latin typeface="Arial" panose="020B0604020202020204" pitchFamily="34" charset="0"/>
                <a:cs typeface="Arial" panose="020B0604020202020204" pitchFamily="34" charset="0"/>
              </a:rPr>
              <a:t>I</a:t>
            </a:r>
            <a:r>
              <a:rPr lang="en-US" sz="2400" dirty="0">
                <a:solidFill>
                  <a:schemeClr val="tx1"/>
                </a:solidFill>
                <a:latin typeface="Arial" panose="020B0604020202020204" pitchFamily="34" charset="0"/>
                <a:cs typeface="Arial" panose="020B0604020202020204" pitchFamily="34" charset="0"/>
              </a:rPr>
              <a:t>nstallability (RASUI)</a:t>
            </a:r>
          </a:p>
          <a:p>
            <a:pPr marL="342900" indent="-342900">
              <a:spcBef>
                <a:spcPts val="600"/>
              </a:spcBef>
              <a:spcAft>
                <a:spcPts val="600"/>
              </a:spcAft>
              <a:buClr>
                <a:srgbClr val="C00000"/>
              </a:buClr>
              <a:buSzPct val="1100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Requirements for security, privacy and retention</a:t>
            </a:r>
          </a:p>
        </p:txBody>
      </p:sp>
    </p:spTree>
    <p:extLst>
      <p:ext uri="{BB962C8B-B14F-4D97-AF65-F5344CB8AC3E}">
        <p14:creationId xmlns:p14="http://schemas.microsoft.com/office/powerpoint/2010/main" val="1255902709"/>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8655"/>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TextBox 4"/>
          <p:cNvSpPr txBox="1"/>
          <p:nvPr/>
        </p:nvSpPr>
        <p:spPr>
          <a:xfrm>
            <a:off x="13855" y="249381"/>
            <a:ext cx="12219710" cy="646331"/>
          </a:xfrm>
          <a:prstGeom prst="rect">
            <a:avLst/>
          </a:prstGeom>
          <a:solidFill>
            <a:schemeClr val="accent6">
              <a:lumMod val="75000"/>
            </a:schemeClr>
          </a:solidFill>
        </p:spPr>
        <p:txBody>
          <a:bodyPr wrap="square" rtlCol="0">
            <a:spAutoFit/>
          </a:bodyPr>
          <a:lstStyle/>
          <a:p>
            <a:r>
              <a:rPr lang="en-US" sz="3600" b="1" dirty="0">
                <a:solidFill>
                  <a:schemeClr val="bg1"/>
                </a:solidFill>
                <a:latin typeface="Bradley Hand ITC" panose="03070402050302030203" pitchFamily="66" charset="0"/>
              </a:rPr>
              <a:t>  Recap: Typical Data Management Technology Ecosystem</a:t>
            </a:r>
          </a:p>
        </p:txBody>
      </p:sp>
      <p:sp>
        <p:nvSpPr>
          <p:cNvPr id="51" name="Slide Number Placeholder 12"/>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23</a:t>
            </a:fld>
            <a:endParaRPr lang="en-US" sz="1050" dirty="0"/>
          </a:p>
        </p:txBody>
      </p:sp>
      <p:grpSp>
        <p:nvGrpSpPr>
          <p:cNvPr id="19" name="Group 18">
            <a:extLst>
              <a:ext uri="{FF2B5EF4-FFF2-40B4-BE49-F238E27FC236}">
                <a16:creationId xmlns:a16="http://schemas.microsoft.com/office/drawing/2014/main" id="{CD60224D-F783-BA4B-ADAD-457EAE00E292}"/>
              </a:ext>
            </a:extLst>
          </p:cNvPr>
          <p:cNvGrpSpPr/>
          <p:nvPr/>
        </p:nvGrpSpPr>
        <p:grpSpPr>
          <a:xfrm>
            <a:off x="145563" y="1402871"/>
            <a:ext cx="2546340" cy="1901098"/>
            <a:chOff x="337932" y="1402871"/>
            <a:chExt cx="2546340" cy="1901098"/>
          </a:xfrm>
        </p:grpSpPr>
        <p:pic>
          <p:nvPicPr>
            <p:cNvPr id="3" name="Picture 2">
              <a:extLst>
                <a:ext uri="{FF2B5EF4-FFF2-40B4-BE49-F238E27FC236}">
                  <a16:creationId xmlns:a16="http://schemas.microsoft.com/office/drawing/2014/main" id="{D91BEB09-ADA3-7D44-9FA5-1C253B02641B}"/>
                </a:ext>
              </a:extLst>
            </p:cNvPr>
            <p:cNvPicPr>
              <a:picLocks noChangeAspect="1"/>
            </p:cNvPicPr>
            <p:nvPr/>
          </p:nvPicPr>
          <p:blipFill rotWithShape="1">
            <a:blip r:embed="rId2"/>
            <a:srcRect l="6736" t="13416" r="7539" b="25728"/>
            <a:stretch/>
          </p:blipFill>
          <p:spPr>
            <a:xfrm>
              <a:off x="337932" y="1402871"/>
              <a:ext cx="2546340" cy="1479477"/>
            </a:xfrm>
            <a:prstGeom prst="rect">
              <a:avLst/>
            </a:prstGeom>
          </p:spPr>
        </p:pic>
        <p:sp>
          <p:nvSpPr>
            <p:cNvPr id="7" name="TextBox 6">
              <a:extLst>
                <a:ext uri="{FF2B5EF4-FFF2-40B4-BE49-F238E27FC236}">
                  <a16:creationId xmlns:a16="http://schemas.microsoft.com/office/drawing/2014/main" id="{6B5DF51A-40B4-5F4A-9C99-F2667425E35A}"/>
                </a:ext>
              </a:extLst>
            </p:cNvPr>
            <p:cNvSpPr txBox="1"/>
            <p:nvPr/>
          </p:nvSpPr>
          <p:spPr>
            <a:xfrm>
              <a:off x="498881" y="2934637"/>
              <a:ext cx="238539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Business Processes</a:t>
              </a:r>
            </a:p>
          </p:txBody>
        </p:sp>
      </p:grpSp>
      <p:grpSp>
        <p:nvGrpSpPr>
          <p:cNvPr id="24" name="Group 23">
            <a:extLst>
              <a:ext uri="{FF2B5EF4-FFF2-40B4-BE49-F238E27FC236}">
                <a16:creationId xmlns:a16="http://schemas.microsoft.com/office/drawing/2014/main" id="{D716C8B5-4BCB-C747-AD8D-40CF18B261A5}"/>
              </a:ext>
            </a:extLst>
          </p:cNvPr>
          <p:cNvGrpSpPr/>
          <p:nvPr/>
        </p:nvGrpSpPr>
        <p:grpSpPr>
          <a:xfrm>
            <a:off x="-1601" y="4965887"/>
            <a:ext cx="2840668" cy="1844254"/>
            <a:chOff x="-46806" y="4965887"/>
            <a:chExt cx="2840668" cy="1844254"/>
          </a:xfrm>
        </p:grpSpPr>
        <p:pic>
          <p:nvPicPr>
            <p:cNvPr id="4" name="Picture 3">
              <a:extLst>
                <a:ext uri="{FF2B5EF4-FFF2-40B4-BE49-F238E27FC236}">
                  <a16:creationId xmlns:a16="http://schemas.microsoft.com/office/drawing/2014/main" id="{A835C2C7-7DD8-C14A-9E7A-A2CAF66439EE}"/>
                </a:ext>
              </a:extLst>
            </p:cNvPr>
            <p:cNvPicPr>
              <a:picLocks noChangeAspect="1"/>
            </p:cNvPicPr>
            <p:nvPr/>
          </p:nvPicPr>
          <p:blipFill rotWithShape="1">
            <a:blip r:embed="rId3"/>
            <a:srcRect l="9096" r="8574" b="16522"/>
            <a:stretch/>
          </p:blipFill>
          <p:spPr>
            <a:xfrm>
              <a:off x="876572" y="4965887"/>
              <a:ext cx="993911" cy="1088389"/>
            </a:xfrm>
            <a:prstGeom prst="rect">
              <a:avLst/>
            </a:prstGeom>
          </p:spPr>
        </p:pic>
        <p:sp>
          <p:nvSpPr>
            <p:cNvPr id="9" name="TextBox 8">
              <a:extLst>
                <a:ext uri="{FF2B5EF4-FFF2-40B4-BE49-F238E27FC236}">
                  <a16:creationId xmlns:a16="http://schemas.microsoft.com/office/drawing/2014/main" id="{4485F997-CC45-F046-84AF-9C62BF48D4B3}"/>
                </a:ext>
              </a:extLst>
            </p:cNvPr>
            <p:cNvSpPr txBox="1"/>
            <p:nvPr/>
          </p:nvSpPr>
          <p:spPr>
            <a:xfrm>
              <a:off x="-46806" y="6163810"/>
              <a:ext cx="2840668"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IoT Sensors</a:t>
              </a:r>
            </a:p>
            <a:p>
              <a:pPr algn="ctr"/>
              <a:r>
                <a:rPr lang="en-US" dirty="0">
                  <a:latin typeface="Arial" panose="020B0604020202020204" pitchFamily="34" charset="0"/>
                  <a:cs typeface="Arial" panose="020B0604020202020204" pitchFamily="34" charset="0"/>
                </a:rPr>
                <a:t>On device file storage</a:t>
              </a:r>
            </a:p>
          </p:txBody>
        </p:sp>
      </p:grpSp>
      <p:sp>
        <p:nvSpPr>
          <p:cNvPr id="8" name="Can 7">
            <a:extLst>
              <a:ext uri="{FF2B5EF4-FFF2-40B4-BE49-F238E27FC236}">
                <a16:creationId xmlns:a16="http://schemas.microsoft.com/office/drawing/2014/main" id="{F7F5FE7F-1E6A-1343-9367-F7B4123D7325}"/>
              </a:ext>
            </a:extLst>
          </p:cNvPr>
          <p:cNvSpPr/>
          <p:nvPr/>
        </p:nvSpPr>
        <p:spPr>
          <a:xfrm>
            <a:off x="3578091" y="1843497"/>
            <a:ext cx="2425148" cy="914400"/>
          </a:xfrm>
          <a:prstGeom prst="can">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Transactional Data (Relational)</a:t>
            </a:r>
          </a:p>
        </p:txBody>
      </p:sp>
      <p:sp>
        <p:nvSpPr>
          <p:cNvPr id="11" name="Can 10">
            <a:extLst>
              <a:ext uri="{FF2B5EF4-FFF2-40B4-BE49-F238E27FC236}">
                <a16:creationId xmlns:a16="http://schemas.microsoft.com/office/drawing/2014/main" id="{8E751102-9AA6-1243-890B-AFF394F3EF33}"/>
              </a:ext>
            </a:extLst>
          </p:cNvPr>
          <p:cNvSpPr/>
          <p:nvPr/>
        </p:nvSpPr>
        <p:spPr>
          <a:xfrm>
            <a:off x="3578091" y="4702036"/>
            <a:ext cx="2425148" cy="9144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Streaming Data (Non-Relational)</a:t>
            </a:r>
          </a:p>
        </p:txBody>
      </p:sp>
      <p:sp>
        <p:nvSpPr>
          <p:cNvPr id="12" name="Can 11">
            <a:extLst>
              <a:ext uri="{FF2B5EF4-FFF2-40B4-BE49-F238E27FC236}">
                <a16:creationId xmlns:a16="http://schemas.microsoft.com/office/drawing/2014/main" id="{DEA5B102-3D61-2346-80F8-BC9E31B3EEBC}"/>
              </a:ext>
            </a:extLst>
          </p:cNvPr>
          <p:cNvSpPr/>
          <p:nvPr/>
        </p:nvSpPr>
        <p:spPr>
          <a:xfrm>
            <a:off x="3578091" y="2909756"/>
            <a:ext cx="2425148" cy="914400"/>
          </a:xfrm>
          <a:prstGeom prst="can">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Reference Data (Relational)</a:t>
            </a:r>
          </a:p>
        </p:txBody>
      </p:sp>
      <p:sp>
        <p:nvSpPr>
          <p:cNvPr id="13" name="Can 12">
            <a:extLst>
              <a:ext uri="{FF2B5EF4-FFF2-40B4-BE49-F238E27FC236}">
                <a16:creationId xmlns:a16="http://schemas.microsoft.com/office/drawing/2014/main" id="{F8F536C3-1466-B34F-AD7C-A67D4F8E5123}"/>
              </a:ext>
            </a:extLst>
          </p:cNvPr>
          <p:cNvSpPr/>
          <p:nvPr/>
        </p:nvSpPr>
        <p:spPr>
          <a:xfrm>
            <a:off x="6190183" y="1768639"/>
            <a:ext cx="1454162" cy="914400"/>
          </a:xfrm>
          <a:prstGeom prst="can">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Metadata</a:t>
            </a:r>
            <a:br>
              <a:rPr lang="en-US" dirty="0">
                <a:solidFill>
                  <a:schemeClr val="tx1"/>
                </a:solidFill>
              </a:rPr>
            </a:br>
            <a:r>
              <a:rPr lang="en-US" dirty="0">
                <a:solidFill>
                  <a:schemeClr val="tx1"/>
                </a:solidFill>
              </a:rPr>
              <a:t>(Relational)</a:t>
            </a:r>
          </a:p>
        </p:txBody>
      </p:sp>
      <p:sp>
        <p:nvSpPr>
          <p:cNvPr id="10" name="Rectangle 9">
            <a:extLst>
              <a:ext uri="{FF2B5EF4-FFF2-40B4-BE49-F238E27FC236}">
                <a16:creationId xmlns:a16="http://schemas.microsoft.com/office/drawing/2014/main" id="{1278D78D-6808-2C44-B7E2-0DF3A43D6A10}"/>
              </a:ext>
            </a:extLst>
          </p:cNvPr>
          <p:cNvSpPr/>
          <p:nvPr/>
        </p:nvSpPr>
        <p:spPr>
          <a:xfrm>
            <a:off x="3470411" y="1226548"/>
            <a:ext cx="8408501" cy="5052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SQL, Applications, Business Intelligence, Dashboards, … </a:t>
            </a:r>
          </a:p>
        </p:txBody>
      </p:sp>
      <p:sp>
        <p:nvSpPr>
          <p:cNvPr id="15" name="Can 14">
            <a:extLst>
              <a:ext uri="{FF2B5EF4-FFF2-40B4-BE49-F238E27FC236}">
                <a16:creationId xmlns:a16="http://schemas.microsoft.com/office/drawing/2014/main" id="{5C97C8E3-D71B-5C4D-B52E-F7805F8076F4}"/>
              </a:ext>
            </a:extLst>
          </p:cNvPr>
          <p:cNvSpPr/>
          <p:nvPr/>
        </p:nvSpPr>
        <p:spPr>
          <a:xfrm>
            <a:off x="7815224" y="1759782"/>
            <a:ext cx="2425148" cy="1357498"/>
          </a:xfrm>
          <a:prstGeom prst="can">
            <a:avLst>
              <a:gd name="adj" fmla="val 1475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Warehouse</a:t>
            </a:r>
            <a:br>
              <a:rPr lang="en-US" dirty="0">
                <a:solidFill>
                  <a:schemeClr val="tx1"/>
                </a:solidFill>
              </a:rPr>
            </a:br>
            <a:r>
              <a:rPr lang="en-US" dirty="0">
                <a:solidFill>
                  <a:schemeClr val="tx1"/>
                </a:solidFill>
              </a:rPr>
              <a:t>(Relational Normalized)</a:t>
            </a:r>
          </a:p>
          <a:p>
            <a:pPr algn="ctr"/>
            <a:r>
              <a:rPr lang="en-US" dirty="0">
                <a:solidFill>
                  <a:schemeClr val="tx1"/>
                </a:solidFill>
              </a:rPr>
              <a:t>(Massively Parallel Processing—MPP)</a:t>
            </a:r>
          </a:p>
        </p:txBody>
      </p:sp>
      <p:sp>
        <p:nvSpPr>
          <p:cNvPr id="16" name="Can 15">
            <a:extLst>
              <a:ext uri="{FF2B5EF4-FFF2-40B4-BE49-F238E27FC236}">
                <a16:creationId xmlns:a16="http://schemas.microsoft.com/office/drawing/2014/main" id="{1369B275-BBA0-7749-B2AE-ED74671035DB}"/>
              </a:ext>
            </a:extLst>
          </p:cNvPr>
          <p:cNvSpPr/>
          <p:nvPr/>
        </p:nvSpPr>
        <p:spPr>
          <a:xfrm>
            <a:off x="10592275" y="2128173"/>
            <a:ext cx="1454162" cy="914400"/>
          </a:xfrm>
          <a:prstGeom prst="can">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Marts (Relational)</a:t>
            </a:r>
          </a:p>
        </p:txBody>
      </p:sp>
      <p:sp>
        <p:nvSpPr>
          <p:cNvPr id="14" name="Right Arrow 13">
            <a:extLst>
              <a:ext uri="{FF2B5EF4-FFF2-40B4-BE49-F238E27FC236}">
                <a16:creationId xmlns:a16="http://schemas.microsoft.com/office/drawing/2014/main" id="{8C828117-C347-9649-A67C-896BF216323F}"/>
              </a:ext>
            </a:extLst>
          </p:cNvPr>
          <p:cNvSpPr/>
          <p:nvPr/>
        </p:nvSpPr>
        <p:spPr>
          <a:xfrm>
            <a:off x="6745350" y="3269121"/>
            <a:ext cx="715617" cy="42795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6EF457DE-E79B-ED49-A7AA-2DB154CC3A23}"/>
              </a:ext>
            </a:extLst>
          </p:cNvPr>
          <p:cNvSpPr/>
          <p:nvPr/>
        </p:nvSpPr>
        <p:spPr>
          <a:xfrm>
            <a:off x="10244481" y="3006950"/>
            <a:ext cx="715617" cy="42795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E394A53-B52D-6B4D-9BE4-3B5C1E0B8E28}"/>
              </a:ext>
            </a:extLst>
          </p:cNvPr>
          <p:cNvSpPr txBox="1"/>
          <p:nvPr/>
        </p:nvSpPr>
        <p:spPr>
          <a:xfrm>
            <a:off x="627491" y="3632008"/>
            <a:ext cx="1582484" cy="1005840"/>
          </a:xfrm>
          <a:prstGeom prst="rect">
            <a:avLst/>
          </a:prstGeom>
          <a:noFill/>
          <a:ln>
            <a:solidFill>
              <a:schemeClr val="tx1"/>
            </a:solidFill>
          </a:ln>
        </p:spPr>
        <p:txBody>
          <a:bodyPr wrap="none" rtlCol="0" anchor="ctr" anchorCtr="1">
            <a:spAutoFit/>
          </a:bodyPr>
          <a:lstStyle/>
          <a:p>
            <a:r>
              <a:rPr lang="en-US" dirty="0">
                <a:latin typeface="Arial" panose="020B0604020202020204" pitchFamily="34" charset="0"/>
                <a:cs typeface="Arial" panose="020B0604020202020204" pitchFamily="34" charset="0"/>
              </a:rPr>
              <a:t>External Data</a:t>
            </a:r>
          </a:p>
        </p:txBody>
      </p:sp>
      <p:sp>
        <p:nvSpPr>
          <p:cNvPr id="20" name="Right Arrow 19">
            <a:extLst>
              <a:ext uri="{FF2B5EF4-FFF2-40B4-BE49-F238E27FC236}">
                <a16:creationId xmlns:a16="http://schemas.microsoft.com/office/drawing/2014/main" id="{AAF26710-5370-5A41-87D4-C1CAAD2B28FC}"/>
              </a:ext>
            </a:extLst>
          </p:cNvPr>
          <p:cNvSpPr/>
          <p:nvPr/>
        </p:nvSpPr>
        <p:spPr>
          <a:xfrm>
            <a:off x="2752188" y="5608025"/>
            <a:ext cx="715617" cy="42795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F732777E-7D96-8546-95EF-50B9EC265620}"/>
              </a:ext>
            </a:extLst>
          </p:cNvPr>
          <p:cNvSpPr/>
          <p:nvPr/>
        </p:nvSpPr>
        <p:spPr>
          <a:xfrm>
            <a:off x="2752188" y="4438573"/>
            <a:ext cx="715617" cy="42795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43F8EFF2-598C-0B4A-A89F-38190983576E}"/>
              </a:ext>
            </a:extLst>
          </p:cNvPr>
          <p:cNvSpPr/>
          <p:nvPr/>
        </p:nvSpPr>
        <p:spPr>
          <a:xfrm>
            <a:off x="2752188" y="3269121"/>
            <a:ext cx="715617" cy="42795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AD08FA73-88A1-6547-963E-20A9D835AFFA}"/>
              </a:ext>
            </a:extLst>
          </p:cNvPr>
          <p:cNvSpPr/>
          <p:nvPr/>
        </p:nvSpPr>
        <p:spPr>
          <a:xfrm>
            <a:off x="2752188" y="2099669"/>
            <a:ext cx="715617" cy="42795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a:extLst>
              <a:ext uri="{FF2B5EF4-FFF2-40B4-BE49-F238E27FC236}">
                <a16:creationId xmlns:a16="http://schemas.microsoft.com/office/drawing/2014/main" id="{8F8DE9FC-CC21-2545-A0B7-DC8AC1AE30FE}"/>
              </a:ext>
            </a:extLst>
          </p:cNvPr>
          <p:cNvSpPr/>
          <p:nvPr/>
        </p:nvSpPr>
        <p:spPr>
          <a:xfrm rot="10800000">
            <a:off x="4658571" y="3901436"/>
            <a:ext cx="457200" cy="73152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C835B8D-9BBD-BA4F-89A7-188659B36571}"/>
              </a:ext>
            </a:extLst>
          </p:cNvPr>
          <p:cNvGrpSpPr/>
          <p:nvPr/>
        </p:nvGrpSpPr>
        <p:grpSpPr>
          <a:xfrm>
            <a:off x="8006566" y="4076285"/>
            <a:ext cx="3913652" cy="2074401"/>
            <a:chOff x="7550992" y="4211172"/>
            <a:chExt cx="3913652" cy="2074401"/>
          </a:xfrm>
        </p:grpSpPr>
        <p:sp>
          <p:nvSpPr>
            <p:cNvPr id="27" name="Can 26">
              <a:extLst>
                <a:ext uri="{FF2B5EF4-FFF2-40B4-BE49-F238E27FC236}">
                  <a16:creationId xmlns:a16="http://schemas.microsoft.com/office/drawing/2014/main" id="{B989D0F2-B879-0240-84FD-1534AB469A14}"/>
                </a:ext>
              </a:extLst>
            </p:cNvPr>
            <p:cNvSpPr/>
            <p:nvPr/>
          </p:nvSpPr>
          <p:spPr>
            <a:xfrm>
              <a:off x="7550992" y="4238843"/>
              <a:ext cx="1920240" cy="9144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Lake (Non-Relational)</a:t>
              </a:r>
            </a:p>
          </p:txBody>
        </p:sp>
        <p:sp>
          <p:nvSpPr>
            <p:cNvPr id="28" name="Can 27">
              <a:extLst>
                <a:ext uri="{FF2B5EF4-FFF2-40B4-BE49-F238E27FC236}">
                  <a16:creationId xmlns:a16="http://schemas.microsoft.com/office/drawing/2014/main" id="{18F49730-13FB-2F45-B794-41BFCD92B029}"/>
                </a:ext>
              </a:extLst>
            </p:cNvPr>
            <p:cNvSpPr/>
            <p:nvPr/>
          </p:nvSpPr>
          <p:spPr>
            <a:xfrm>
              <a:off x="7604073" y="5371173"/>
              <a:ext cx="1920240" cy="9144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Lake (Non-Relational)</a:t>
              </a:r>
            </a:p>
          </p:txBody>
        </p:sp>
        <p:sp>
          <p:nvSpPr>
            <p:cNvPr id="29" name="Can 28">
              <a:extLst>
                <a:ext uri="{FF2B5EF4-FFF2-40B4-BE49-F238E27FC236}">
                  <a16:creationId xmlns:a16="http://schemas.microsoft.com/office/drawing/2014/main" id="{692749A3-55A3-1940-B1CE-21FF57E3C4B7}"/>
                </a:ext>
              </a:extLst>
            </p:cNvPr>
            <p:cNvSpPr/>
            <p:nvPr/>
          </p:nvSpPr>
          <p:spPr>
            <a:xfrm>
              <a:off x="9544404" y="4211172"/>
              <a:ext cx="1920240" cy="9144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Lake (Non-Relational)</a:t>
              </a:r>
            </a:p>
          </p:txBody>
        </p:sp>
        <p:sp>
          <p:nvSpPr>
            <p:cNvPr id="30" name="Can 29">
              <a:extLst>
                <a:ext uri="{FF2B5EF4-FFF2-40B4-BE49-F238E27FC236}">
                  <a16:creationId xmlns:a16="http://schemas.microsoft.com/office/drawing/2014/main" id="{46724875-C016-D64B-B63E-B0926198A854}"/>
                </a:ext>
              </a:extLst>
            </p:cNvPr>
            <p:cNvSpPr/>
            <p:nvPr/>
          </p:nvSpPr>
          <p:spPr>
            <a:xfrm>
              <a:off x="9544404" y="5369543"/>
              <a:ext cx="1920240" cy="9144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Lake(Non-Relational)</a:t>
              </a:r>
            </a:p>
          </p:txBody>
        </p:sp>
      </p:grpSp>
      <p:sp>
        <p:nvSpPr>
          <p:cNvPr id="32" name="Right Arrow 31">
            <a:extLst>
              <a:ext uri="{FF2B5EF4-FFF2-40B4-BE49-F238E27FC236}">
                <a16:creationId xmlns:a16="http://schemas.microsoft.com/office/drawing/2014/main" id="{BEE68E58-61C1-974B-A840-D241971BE565}"/>
              </a:ext>
            </a:extLst>
          </p:cNvPr>
          <p:cNvSpPr/>
          <p:nvPr/>
        </p:nvSpPr>
        <p:spPr>
          <a:xfrm>
            <a:off x="6745350" y="5027205"/>
            <a:ext cx="715617" cy="42795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a:extLst>
              <a:ext uri="{FF2B5EF4-FFF2-40B4-BE49-F238E27FC236}">
                <a16:creationId xmlns:a16="http://schemas.microsoft.com/office/drawing/2014/main" id="{0DEE521D-9B87-884D-A353-F807FB30BDD0}"/>
              </a:ext>
            </a:extLst>
          </p:cNvPr>
          <p:cNvSpPr/>
          <p:nvPr/>
        </p:nvSpPr>
        <p:spPr>
          <a:xfrm>
            <a:off x="8774613" y="3262231"/>
            <a:ext cx="457200" cy="73152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8085BD1-A62C-9D4E-82DD-BE0E995E0D97}"/>
              </a:ext>
            </a:extLst>
          </p:cNvPr>
          <p:cNvSpPr/>
          <p:nvPr/>
        </p:nvSpPr>
        <p:spPr>
          <a:xfrm>
            <a:off x="3470411" y="6300353"/>
            <a:ext cx="8408501" cy="505248"/>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SAS, R, Python, MapReduce, Spark, …</a:t>
            </a:r>
          </a:p>
        </p:txBody>
      </p:sp>
      <p:sp>
        <p:nvSpPr>
          <p:cNvPr id="6" name="Rectangle 5">
            <a:extLst>
              <a:ext uri="{FF2B5EF4-FFF2-40B4-BE49-F238E27FC236}">
                <a16:creationId xmlns:a16="http://schemas.microsoft.com/office/drawing/2014/main" id="{D62908A0-750B-4978-05ED-1FC9B5101DB2}"/>
              </a:ext>
            </a:extLst>
          </p:cNvPr>
          <p:cNvSpPr/>
          <p:nvPr/>
        </p:nvSpPr>
        <p:spPr>
          <a:xfrm>
            <a:off x="13855" y="1307690"/>
            <a:ext cx="2665161" cy="5543960"/>
          </a:xfrm>
          <a:prstGeom prst="rect">
            <a:avLst/>
          </a:prstGeom>
          <a:gradFill>
            <a:gsLst>
              <a:gs pos="100000">
                <a:schemeClr val="accent1">
                  <a:tint val="100000"/>
                  <a:shade val="100000"/>
                  <a:satMod val="130000"/>
                  <a:alpha val="18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5764459"/>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54630"/>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TextBox 4"/>
          <p:cNvSpPr txBox="1"/>
          <p:nvPr/>
        </p:nvSpPr>
        <p:spPr>
          <a:xfrm>
            <a:off x="13855" y="485356"/>
            <a:ext cx="12219710" cy="923330"/>
          </a:xfrm>
          <a:prstGeom prst="rect">
            <a:avLst/>
          </a:prstGeom>
          <a:solidFill>
            <a:schemeClr val="accent6">
              <a:lumMod val="75000"/>
            </a:schemeClr>
          </a:solidFill>
        </p:spPr>
        <p:txBody>
          <a:bodyPr wrap="square" rtlCol="0">
            <a:spAutoFit/>
          </a:bodyPr>
          <a:lstStyle/>
          <a:p>
            <a:r>
              <a:rPr lang="en-US" sz="5400" b="1" dirty="0">
                <a:solidFill>
                  <a:schemeClr val="bg1"/>
                </a:solidFill>
                <a:latin typeface="Bradley Hand ITC" panose="03070402050302030203" pitchFamily="66" charset="0"/>
              </a:rPr>
              <a:t>Current Data Architectures …</a:t>
            </a:r>
            <a:endParaRPr lang="en-US" sz="6000" b="1" dirty="0">
              <a:solidFill>
                <a:schemeClr val="bg1"/>
              </a:solidFill>
              <a:latin typeface="Bradley Hand ITC" panose="03070402050302030203" pitchFamily="66" charset="0"/>
            </a:endParaRPr>
          </a:p>
        </p:txBody>
      </p:sp>
      <p:sp>
        <p:nvSpPr>
          <p:cNvPr id="7" name="Rectangle 6">
            <a:extLst>
              <a:ext uri="{FF2B5EF4-FFF2-40B4-BE49-F238E27FC236}">
                <a16:creationId xmlns:a16="http://schemas.microsoft.com/office/drawing/2014/main" id="{24FB32B9-82DB-8C48-9453-035444AE3278}"/>
              </a:ext>
            </a:extLst>
          </p:cNvPr>
          <p:cNvSpPr/>
          <p:nvPr/>
        </p:nvSpPr>
        <p:spPr>
          <a:xfrm>
            <a:off x="742830" y="3429767"/>
            <a:ext cx="5353169" cy="523220"/>
          </a:xfrm>
          <a:prstGeom prst="rect">
            <a:avLst/>
          </a:prstGeom>
          <a:solidFill>
            <a:schemeClr val="accent6">
              <a:lumMod val="40000"/>
              <a:lumOff val="60000"/>
            </a:schemeClr>
          </a:solidFill>
          <a:ln>
            <a:solidFill>
              <a:srgbClr val="002A7E"/>
            </a:solidFill>
          </a:ln>
        </p:spPr>
        <p:txBody>
          <a:bodyPr wrap="square">
            <a:spAutoFit/>
          </a:bodyPr>
          <a:lstStyle/>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Recall this?</a:t>
            </a:r>
          </a:p>
        </p:txBody>
      </p:sp>
      <p:sp>
        <p:nvSpPr>
          <p:cNvPr id="6" name="Slide Number Placeholder 12">
            <a:extLst>
              <a:ext uri="{FF2B5EF4-FFF2-40B4-BE49-F238E27FC236}">
                <a16:creationId xmlns:a16="http://schemas.microsoft.com/office/drawing/2014/main" id="{62FD984E-7E82-DD4C-90EB-47D6D8B0FB92}"/>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24</a:t>
            </a:fld>
            <a:endParaRPr lang="en-US" sz="1050" dirty="0"/>
          </a:p>
        </p:txBody>
      </p:sp>
      <p:pic>
        <p:nvPicPr>
          <p:cNvPr id="8" name="Picture 7">
            <a:extLst>
              <a:ext uri="{FF2B5EF4-FFF2-40B4-BE49-F238E27FC236}">
                <a16:creationId xmlns:a16="http://schemas.microsoft.com/office/drawing/2014/main" id="{113C36C4-B051-49A6-890E-85A4442B7158}"/>
              </a:ext>
            </a:extLst>
          </p:cNvPr>
          <p:cNvPicPr>
            <a:picLocks noChangeAspect="1"/>
          </p:cNvPicPr>
          <p:nvPr/>
        </p:nvPicPr>
        <p:blipFill>
          <a:blip r:embed="rId2"/>
          <a:stretch>
            <a:fillRect/>
          </a:stretch>
        </p:blipFill>
        <p:spPr>
          <a:xfrm>
            <a:off x="6576662" y="1199488"/>
            <a:ext cx="5615337" cy="5675718"/>
          </a:xfrm>
          <a:prstGeom prst="rect">
            <a:avLst/>
          </a:prstGeom>
        </p:spPr>
      </p:pic>
    </p:spTree>
    <p:extLst>
      <p:ext uri="{BB962C8B-B14F-4D97-AF65-F5344CB8AC3E}">
        <p14:creationId xmlns:p14="http://schemas.microsoft.com/office/powerpoint/2010/main" val="2531238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0949"/>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TextBox 4"/>
          <p:cNvSpPr txBox="1"/>
          <p:nvPr/>
        </p:nvSpPr>
        <p:spPr>
          <a:xfrm>
            <a:off x="13855" y="461675"/>
            <a:ext cx="12219710" cy="923330"/>
          </a:xfrm>
          <a:prstGeom prst="rect">
            <a:avLst/>
          </a:prstGeom>
          <a:solidFill>
            <a:schemeClr val="accent6">
              <a:lumMod val="75000"/>
            </a:schemeClr>
          </a:solidFill>
        </p:spPr>
        <p:txBody>
          <a:bodyPr wrap="square" rtlCol="0">
            <a:spAutoFit/>
          </a:bodyPr>
          <a:lstStyle/>
          <a:p>
            <a:r>
              <a:rPr lang="en-US" sz="5400" b="1" dirty="0">
                <a:solidFill>
                  <a:schemeClr val="bg1"/>
                </a:solidFill>
                <a:latin typeface="Bradley Hand ITC" panose="03070402050302030203" pitchFamily="66" charset="0"/>
              </a:rPr>
              <a:t>Current Data Architecture Impedes …</a:t>
            </a:r>
            <a:endParaRPr lang="en-US" sz="6000" b="1" dirty="0">
              <a:solidFill>
                <a:schemeClr val="bg1"/>
              </a:solidFill>
              <a:latin typeface="Bradley Hand ITC" panose="03070402050302030203" pitchFamily="66" charset="0"/>
            </a:endParaRPr>
          </a:p>
        </p:txBody>
      </p:sp>
      <p:sp>
        <p:nvSpPr>
          <p:cNvPr id="7" name="Rectangle 6">
            <a:extLst>
              <a:ext uri="{FF2B5EF4-FFF2-40B4-BE49-F238E27FC236}">
                <a16:creationId xmlns:a16="http://schemas.microsoft.com/office/drawing/2014/main" id="{24FB32B9-82DB-8C48-9453-035444AE3278}"/>
              </a:ext>
            </a:extLst>
          </p:cNvPr>
          <p:cNvSpPr/>
          <p:nvPr/>
        </p:nvSpPr>
        <p:spPr>
          <a:xfrm>
            <a:off x="932806" y="1601314"/>
            <a:ext cx="10326385" cy="3447098"/>
          </a:xfrm>
          <a:prstGeom prst="rect">
            <a:avLst/>
          </a:prstGeom>
          <a:solidFill>
            <a:schemeClr val="accent6">
              <a:lumMod val="40000"/>
              <a:lumOff val="60000"/>
            </a:schemeClr>
          </a:solidFill>
          <a:ln>
            <a:solidFill>
              <a:srgbClr val="002A7E"/>
            </a:solidFill>
          </a:ln>
        </p:spPr>
        <p:txBody>
          <a:bodyPr wrap="square">
            <a:spAutoFit/>
          </a:bodyPr>
          <a:lstStyle/>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Digitization</a:t>
            </a:r>
          </a:p>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Competing with disruptive digital business models</a:t>
            </a:r>
          </a:p>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Agile response to changing customer needs </a:t>
            </a:r>
          </a:p>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Business value from technology investments</a:t>
            </a:r>
          </a:p>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Recruiting dynamic talent with modern skill sets</a:t>
            </a:r>
          </a:p>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Enterprise wide innovation</a:t>
            </a:r>
          </a:p>
        </p:txBody>
      </p:sp>
      <p:sp>
        <p:nvSpPr>
          <p:cNvPr id="6" name="Slide Number Placeholder 12">
            <a:extLst>
              <a:ext uri="{FF2B5EF4-FFF2-40B4-BE49-F238E27FC236}">
                <a16:creationId xmlns:a16="http://schemas.microsoft.com/office/drawing/2014/main" id="{62FD984E-7E82-DD4C-90EB-47D6D8B0FB92}"/>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25</a:t>
            </a:fld>
            <a:endParaRPr lang="en-US" sz="1050" dirty="0"/>
          </a:p>
        </p:txBody>
      </p:sp>
    </p:spTree>
    <p:extLst>
      <p:ext uri="{BB962C8B-B14F-4D97-AF65-F5344CB8AC3E}">
        <p14:creationId xmlns:p14="http://schemas.microsoft.com/office/powerpoint/2010/main" val="1794348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274236"/>
            <a:ext cx="12192000" cy="2309529"/>
          </a:xfrm>
          <a:prstGeom prst="rect">
            <a:avLst/>
          </a:prstGeom>
          <a:solidFill>
            <a:schemeClr val="accent6">
              <a:lumMod val="75000"/>
            </a:schemeClr>
          </a:solidFill>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5" name="Content Placeholder 5"/>
          <p:cNvSpPr>
            <a:spLocks noGrp="1"/>
          </p:cNvSpPr>
          <p:nvPr>
            <p:ph idx="1"/>
          </p:nvPr>
        </p:nvSpPr>
        <p:spPr>
          <a:xfrm>
            <a:off x="0" y="2522613"/>
            <a:ext cx="12192000" cy="1844435"/>
          </a:xfrm>
          <a:solidFill>
            <a:schemeClr val="accent6">
              <a:lumMod val="75000"/>
            </a:schemeClr>
          </a:solidFill>
        </p:spPr>
        <p:txBody>
          <a:bodyPr>
            <a:noAutofit/>
          </a:bodyPr>
          <a:lstStyle/>
          <a:p>
            <a:pPr marL="0" indent="0" algn="ctr">
              <a:lnSpc>
                <a:spcPct val="100000"/>
              </a:lnSpc>
              <a:spcBef>
                <a:spcPts val="0"/>
              </a:spcBef>
              <a:buNone/>
            </a:pPr>
            <a:r>
              <a:rPr lang="en-US" sz="6000" b="1" dirty="0">
                <a:solidFill>
                  <a:srgbClr val="FFFF00"/>
                </a:solidFill>
                <a:latin typeface="Arial" panose="020B0604020202020204" pitchFamily="34" charset="0"/>
                <a:cs typeface="Arial" panose="020B0604020202020204" pitchFamily="34" charset="0"/>
              </a:rPr>
              <a:t>How should companies respond?</a:t>
            </a:r>
            <a:endParaRPr lang="en-US" sz="4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2334212"/>
      </p:ext>
    </p:extLst>
  </p:cSld>
  <p:clrMapOvr>
    <a:masterClrMapping/>
  </p:clrMapOvr>
  <mc:AlternateContent xmlns:mc="http://schemas.openxmlformats.org/markup-compatibility/2006" xmlns:p14="http://schemas.microsoft.com/office/powerpoint/2010/main">
    <mc:Choice Requires="p14">
      <p:transition spd="slow" p14:dur="2000" advTm="3448"/>
    </mc:Choice>
    <mc:Fallback xmlns="">
      <p:transition spd="slow" advTm="344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74551"/>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TextBox 4"/>
          <p:cNvSpPr txBox="1"/>
          <p:nvPr/>
        </p:nvSpPr>
        <p:spPr>
          <a:xfrm>
            <a:off x="13855" y="505277"/>
            <a:ext cx="12219710" cy="1015663"/>
          </a:xfrm>
          <a:prstGeom prst="rect">
            <a:avLst/>
          </a:prstGeom>
          <a:solidFill>
            <a:schemeClr val="accent6">
              <a:lumMod val="75000"/>
            </a:schemeClr>
          </a:solidFill>
        </p:spPr>
        <p:txBody>
          <a:bodyPr wrap="square" rtlCol="0">
            <a:spAutoFit/>
          </a:bodyPr>
          <a:lstStyle/>
          <a:p>
            <a:r>
              <a:rPr lang="en-US" sz="6000" b="1" dirty="0">
                <a:solidFill>
                  <a:schemeClr val="bg1"/>
                </a:solidFill>
                <a:latin typeface="Bradley Hand ITC" panose="03070402050302030203" pitchFamily="66" charset="0"/>
              </a:rPr>
              <a:t>Six Technology Shifts </a:t>
            </a:r>
            <a:r>
              <a:rPr lang="en-US" sz="3200" b="1" dirty="0">
                <a:latin typeface="Bradley Hand ITC" panose="03070402050302030203" pitchFamily="66" charset="0"/>
              </a:rPr>
              <a:t>(Homework coming up)</a:t>
            </a:r>
            <a:endParaRPr lang="en-US" sz="6000" b="1" dirty="0">
              <a:latin typeface="Bradley Hand ITC" panose="03070402050302030203" pitchFamily="66" charset="0"/>
            </a:endParaRPr>
          </a:p>
        </p:txBody>
      </p:sp>
      <p:sp>
        <p:nvSpPr>
          <p:cNvPr id="6" name="Slide Number Placeholder 12">
            <a:extLst>
              <a:ext uri="{FF2B5EF4-FFF2-40B4-BE49-F238E27FC236}">
                <a16:creationId xmlns:a16="http://schemas.microsoft.com/office/drawing/2014/main" id="{62FD984E-7E82-DD4C-90EB-47D6D8B0FB92}"/>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27</a:t>
            </a:fld>
            <a:endParaRPr lang="en-US" sz="1050" dirty="0"/>
          </a:p>
        </p:txBody>
      </p:sp>
      <p:grpSp>
        <p:nvGrpSpPr>
          <p:cNvPr id="44" name="Group 43">
            <a:extLst>
              <a:ext uri="{FF2B5EF4-FFF2-40B4-BE49-F238E27FC236}">
                <a16:creationId xmlns:a16="http://schemas.microsoft.com/office/drawing/2014/main" id="{01D094CA-CAEC-4447-901B-2B5233AFF42E}"/>
              </a:ext>
            </a:extLst>
          </p:cNvPr>
          <p:cNvGrpSpPr/>
          <p:nvPr/>
        </p:nvGrpSpPr>
        <p:grpSpPr>
          <a:xfrm>
            <a:off x="1409893" y="1530958"/>
            <a:ext cx="9372214" cy="5211998"/>
            <a:chOff x="80214" y="1334318"/>
            <a:chExt cx="9372214" cy="5211998"/>
          </a:xfrm>
        </p:grpSpPr>
        <p:grpSp>
          <p:nvGrpSpPr>
            <p:cNvPr id="33" name="Group 32">
              <a:extLst>
                <a:ext uri="{FF2B5EF4-FFF2-40B4-BE49-F238E27FC236}">
                  <a16:creationId xmlns:a16="http://schemas.microsoft.com/office/drawing/2014/main" id="{000F7CF5-F9D9-E74C-ACDB-6BA4B90F7375}"/>
                </a:ext>
              </a:extLst>
            </p:cNvPr>
            <p:cNvGrpSpPr/>
            <p:nvPr/>
          </p:nvGrpSpPr>
          <p:grpSpPr>
            <a:xfrm>
              <a:off x="80214" y="1334318"/>
              <a:ext cx="3962400" cy="5211998"/>
              <a:chOff x="80214" y="1501082"/>
              <a:chExt cx="3962400" cy="5211998"/>
            </a:xfrm>
          </p:grpSpPr>
          <p:grpSp>
            <p:nvGrpSpPr>
              <p:cNvPr id="9" name="Group 8">
                <a:extLst>
                  <a:ext uri="{FF2B5EF4-FFF2-40B4-BE49-F238E27FC236}">
                    <a16:creationId xmlns:a16="http://schemas.microsoft.com/office/drawing/2014/main" id="{D434EA89-457C-0444-925D-F07981EB1AB1}"/>
                  </a:ext>
                </a:extLst>
              </p:cNvPr>
              <p:cNvGrpSpPr/>
              <p:nvPr/>
            </p:nvGrpSpPr>
            <p:grpSpPr>
              <a:xfrm>
                <a:off x="80214" y="3385186"/>
                <a:ext cx="3962400" cy="1443790"/>
                <a:chOff x="465221" y="1588168"/>
                <a:chExt cx="3962400" cy="1443790"/>
              </a:xfrm>
            </p:grpSpPr>
            <p:sp>
              <p:nvSpPr>
                <p:cNvPr id="10" name="Rounded Rectangle 9">
                  <a:extLst>
                    <a:ext uri="{FF2B5EF4-FFF2-40B4-BE49-F238E27FC236}">
                      <a16:creationId xmlns:a16="http://schemas.microsoft.com/office/drawing/2014/main" id="{53D50AE9-045B-0146-B7A7-0EEE3DE34EC1}"/>
                    </a:ext>
                  </a:extLst>
                </p:cNvPr>
                <p:cNvSpPr/>
                <p:nvPr/>
              </p:nvSpPr>
              <p:spPr>
                <a:xfrm>
                  <a:off x="465221" y="1588168"/>
                  <a:ext cx="3962400" cy="144379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From batch to real-time data processing</a:t>
                  </a:r>
                </a:p>
              </p:txBody>
            </p:sp>
            <p:sp>
              <p:nvSpPr>
                <p:cNvPr id="11" name="Oval 10">
                  <a:extLst>
                    <a:ext uri="{FF2B5EF4-FFF2-40B4-BE49-F238E27FC236}">
                      <a16:creationId xmlns:a16="http://schemas.microsoft.com/office/drawing/2014/main" id="{D2663303-2E2B-F740-9BF6-CCFE2B866B10}"/>
                    </a:ext>
                  </a:extLst>
                </p:cNvPr>
                <p:cNvSpPr>
                  <a:spLocks noChangeAspect="1"/>
                </p:cNvSpPr>
                <p:nvPr/>
              </p:nvSpPr>
              <p:spPr>
                <a:xfrm>
                  <a:off x="465221" y="1588168"/>
                  <a:ext cx="365760" cy="3771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2</a:t>
                  </a:r>
                </a:p>
              </p:txBody>
            </p:sp>
          </p:grpSp>
          <p:grpSp>
            <p:nvGrpSpPr>
              <p:cNvPr id="8" name="Group 7">
                <a:extLst>
                  <a:ext uri="{FF2B5EF4-FFF2-40B4-BE49-F238E27FC236}">
                    <a16:creationId xmlns:a16="http://schemas.microsoft.com/office/drawing/2014/main" id="{54FBFAB0-756C-504B-B8B8-F20BF921B748}"/>
                  </a:ext>
                </a:extLst>
              </p:cNvPr>
              <p:cNvGrpSpPr/>
              <p:nvPr/>
            </p:nvGrpSpPr>
            <p:grpSpPr>
              <a:xfrm>
                <a:off x="80214" y="1501082"/>
                <a:ext cx="3962400" cy="1443790"/>
                <a:chOff x="465221" y="1588168"/>
                <a:chExt cx="3962400" cy="1443790"/>
              </a:xfrm>
            </p:grpSpPr>
            <p:sp>
              <p:nvSpPr>
                <p:cNvPr id="3" name="Rounded Rectangle 2">
                  <a:extLst>
                    <a:ext uri="{FF2B5EF4-FFF2-40B4-BE49-F238E27FC236}">
                      <a16:creationId xmlns:a16="http://schemas.microsoft.com/office/drawing/2014/main" id="{DCA20039-F3D9-5A42-AA83-111556FFEBCB}"/>
                    </a:ext>
                  </a:extLst>
                </p:cNvPr>
                <p:cNvSpPr/>
                <p:nvPr/>
              </p:nvSpPr>
              <p:spPr>
                <a:xfrm>
                  <a:off x="465221" y="1588168"/>
                  <a:ext cx="3962400" cy="144379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From on-premise to cloud-based data systems</a:t>
                  </a:r>
                </a:p>
              </p:txBody>
            </p:sp>
            <p:sp>
              <p:nvSpPr>
                <p:cNvPr id="4" name="Oval 3">
                  <a:extLst>
                    <a:ext uri="{FF2B5EF4-FFF2-40B4-BE49-F238E27FC236}">
                      <a16:creationId xmlns:a16="http://schemas.microsoft.com/office/drawing/2014/main" id="{5A482582-D5EF-3843-8CDB-6D18A522CC96}"/>
                    </a:ext>
                  </a:extLst>
                </p:cNvPr>
                <p:cNvSpPr>
                  <a:spLocks noChangeAspect="1"/>
                </p:cNvSpPr>
                <p:nvPr/>
              </p:nvSpPr>
              <p:spPr>
                <a:xfrm>
                  <a:off x="465221" y="1588168"/>
                  <a:ext cx="365760" cy="3771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1</a:t>
                  </a:r>
                </a:p>
              </p:txBody>
            </p:sp>
          </p:grpSp>
          <p:grpSp>
            <p:nvGrpSpPr>
              <p:cNvPr id="19" name="Group 18">
                <a:extLst>
                  <a:ext uri="{FF2B5EF4-FFF2-40B4-BE49-F238E27FC236}">
                    <a16:creationId xmlns:a16="http://schemas.microsoft.com/office/drawing/2014/main" id="{8246B475-80CA-5846-85EF-9E8F88750B38}"/>
                  </a:ext>
                </a:extLst>
              </p:cNvPr>
              <p:cNvGrpSpPr/>
              <p:nvPr/>
            </p:nvGrpSpPr>
            <p:grpSpPr>
              <a:xfrm>
                <a:off x="80214" y="5269290"/>
                <a:ext cx="3962400" cy="1443790"/>
                <a:chOff x="465221" y="1588168"/>
                <a:chExt cx="3962400" cy="1443790"/>
              </a:xfrm>
            </p:grpSpPr>
            <p:sp>
              <p:nvSpPr>
                <p:cNvPr id="20" name="Rounded Rectangle 19">
                  <a:extLst>
                    <a:ext uri="{FF2B5EF4-FFF2-40B4-BE49-F238E27FC236}">
                      <a16:creationId xmlns:a16="http://schemas.microsoft.com/office/drawing/2014/main" id="{4F062866-9B19-9145-8207-3D4BBDEC5788}"/>
                    </a:ext>
                  </a:extLst>
                </p:cNvPr>
                <p:cNvSpPr/>
                <p:nvPr/>
              </p:nvSpPr>
              <p:spPr>
                <a:xfrm>
                  <a:off x="465221" y="1588168"/>
                  <a:ext cx="3962400" cy="144379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From monolithic commercial solutions to modular, best-of-breed platforms</a:t>
                  </a:r>
                </a:p>
              </p:txBody>
            </p:sp>
            <p:sp>
              <p:nvSpPr>
                <p:cNvPr id="21" name="Oval 20">
                  <a:extLst>
                    <a:ext uri="{FF2B5EF4-FFF2-40B4-BE49-F238E27FC236}">
                      <a16:creationId xmlns:a16="http://schemas.microsoft.com/office/drawing/2014/main" id="{D61E8D68-8743-754F-8526-B238C9A458C7}"/>
                    </a:ext>
                  </a:extLst>
                </p:cNvPr>
                <p:cNvSpPr>
                  <a:spLocks noChangeAspect="1"/>
                </p:cNvSpPr>
                <p:nvPr/>
              </p:nvSpPr>
              <p:spPr>
                <a:xfrm>
                  <a:off x="465221" y="1588168"/>
                  <a:ext cx="365760" cy="3771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3</a:t>
                  </a:r>
                </a:p>
              </p:txBody>
            </p:sp>
          </p:grpSp>
        </p:grpSp>
        <p:grpSp>
          <p:nvGrpSpPr>
            <p:cNvPr id="34" name="Group 33">
              <a:extLst>
                <a:ext uri="{FF2B5EF4-FFF2-40B4-BE49-F238E27FC236}">
                  <a16:creationId xmlns:a16="http://schemas.microsoft.com/office/drawing/2014/main" id="{90B0324A-332A-0F43-8D82-22084CE4EB7A}"/>
                </a:ext>
              </a:extLst>
            </p:cNvPr>
            <p:cNvGrpSpPr/>
            <p:nvPr/>
          </p:nvGrpSpPr>
          <p:grpSpPr>
            <a:xfrm>
              <a:off x="5490028" y="1334318"/>
              <a:ext cx="3962400" cy="5211998"/>
              <a:chOff x="80214" y="1501082"/>
              <a:chExt cx="3962400" cy="5211998"/>
            </a:xfrm>
          </p:grpSpPr>
          <p:grpSp>
            <p:nvGrpSpPr>
              <p:cNvPr id="35" name="Group 34">
                <a:extLst>
                  <a:ext uri="{FF2B5EF4-FFF2-40B4-BE49-F238E27FC236}">
                    <a16:creationId xmlns:a16="http://schemas.microsoft.com/office/drawing/2014/main" id="{04FB9591-852F-8B4F-BCDD-0364EE9C124F}"/>
                  </a:ext>
                </a:extLst>
              </p:cNvPr>
              <p:cNvGrpSpPr/>
              <p:nvPr/>
            </p:nvGrpSpPr>
            <p:grpSpPr>
              <a:xfrm>
                <a:off x="80214" y="3385186"/>
                <a:ext cx="3962400" cy="1443790"/>
                <a:chOff x="465221" y="1588168"/>
                <a:chExt cx="3962400" cy="1443790"/>
              </a:xfrm>
            </p:grpSpPr>
            <p:sp>
              <p:nvSpPr>
                <p:cNvPr id="42" name="Rounded Rectangle 41">
                  <a:extLst>
                    <a:ext uri="{FF2B5EF4-FFF2-40B4-BE49-F238E27FC236}">
                      <a16:creationId xmlns:a16="http://schemas.microsoft.com/office/drawing/2014/main" id="{0C0B58D1-5A5E-6F46-A8B3-DE5367C06092}"/>
                    </a:ext>
                  </a:extLst>
                </p:cNvPr>
                <p:cNvSpPr/>
                <p:nvPr/>
              </p:nvSpPr>
              <p:spPr>
                <a:xfrm>
                  <a:off x="465221" y="1588168"/>
                  <a:ext cx="3962400" cy="144379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From an enterprise warehouse to domain-based architecture</a:t>
                  </a:r>
                </a:p>
              </p:txBody>
            </p:sp>
            <p:sp>
              <p:nvSpPr>
                <p:cNvPr id="43" name="Oval 42">
                  <a:extLst>
                    <a:ext uri="{FF2B5EF4-FFF2-40B4-BE49-F238E27FC236}">
                      <a16:creationId xmlns:a16="http://schemas.microsoft.com/office/drawing/2014/main" id="{61284B48-6E2F-AF4F-ACD1-E5848A0ED9D1}"/>
                    </a:ext>
                  </a:extLst>
                </p:cNvPr>
                <p:cNvSpPr>
                  <a:spLocks noChangeAspect="1"/>
                </p:cNvSpPr>
                <p:nvPr/>
              </p:nvSpPr>
              <p:spPr>
                <a:xfrm>
                  <a:off x="465221" y="1588168"/>
                  <a:ext cx="365760" cy="3771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5</a:t>
                  </a:r>
                </a:p>
              </p:txBody>
            </p:sp>
          </p:grpSp>
          <p:grpSp>
            <p:nvGrpSpPr>
              <p:cNvPr id="36" name="Group 35">
                <a:extLst>
                  <a:ext uri="{FF2B5EF4-FFF2-40B4-BE49-F238E27FC236}">
                    <a16:creationId xmlns:a16="http://schemas.microsoft.com/office/drawing/2014/main" id="{27D1AD19-D2A6-8047-8897-41F4D8797CF0}"/>
                  </a:ext>
                </a:extLst>
              </p:cNvPr>
              <p:cNvGrpSpPr/>
              <p:nvPr/>
            </p:nvGrpSpPr>
            <p:grpSpPr>
              <a:xfrm>
                <a:off x="80214" y="1501082"/>
                <a:ext cx="3962400" cy="1443790"/>
                <a:chOff x="465221" y="1588168"/>
                <a:chExt cx="3962400" cy="1443790"/>
              </a:xfrm>
            </p:grpSpPr>
            <p:sp>
              <p:nvSpPr>
                <p:cNvPr id="40" name="Rounded Rectangle 39">
                  <a:extLst>
                    <a:ext uri="{FF2B5EF4-FFF2-40B4-BE49-F238E27FC236}">
                      <a16:creationId xmlns:a16="http://schemas.microsoft.com/office/drawing/2014/main" id="{9761E1E1-E082-384A-84C7-B460F57C241A}"/>
                    </a:ext>
                  </a:extLst>
                </p:cNvPr>
                <p:cNvSpPr/>
                <p:nvPr/>
              </p:nvSpPr>
              <p:spPr>
                <a:xfrm>
                  <a:off x="465221" y="1588168"/>
                  <a:ext cx="3962400" cy="144379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From point-to-point to decoupled data access</a:t>
                  </a:r>
                </a:p>
              </p:txBody>
            </p:sp>
            <p:sp>
              <p:nvSpPr>
                <p:cNvPr id="41" name="Oval 40">
                  <a:extLst>
                    <a:ext uri="{FF2B5EF4-FFF2-40B4-BE49-F238E27FC236}">
                      <a16:creationId xmlns:a16="http://schemas.microsoft.com/office/drawing/2014/main" id="{4FD5873F-A70B-FD4F-851E-F00E77C28663}"/>
                    </a:ext>
                  </a:extLst>
                </p:cNvPr>
                <p:cNvSpPr>
                  <a:spLocks noChangeAspect="1"/>
                </p:cNvSpPr>
                <p:nvPr/>
              </p:nvSpPr>
              <p:spPr>
                <a:xfrm>
                  <a:off x="465221" y="1588168"/>
                  <a:ext cx="365760" cy="3771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4</a:t>
                  </a:r>
                </a:p>
              </p:txBody>
            </p:sp>
          </p:grpSp>
          <p:grpSp>
            <p:nvGrpSpPr>
              <p:cNvPr id="37" name="Group 36">
                <a:extLst>
                  <a:ext uri="{FF2B5EF4-FFF2-40B4-BE49-F238E27FC236}">
                    <a16:creationId xmlns:a16="http://schemas.microsoft.com/office/drawing/2014/main" id="{D12F737F-475E-0542-ABD3-856331CA6ECB}"/>
                  </a:ext>
                </a:extLst>
              </p:cNvPr>
              <p:cNvGrpSpPr/>
              <p:nvPr/>
            </p:nvGrpSpPr>
            <p:grpSpPr>
              <a:xfrm>
                <a:off x="80214" y="5269290"/>
                <a:ext cx="3962400" cy="1443790"/>
                <a:chOff x="465221" y="1588168"/>
                <a:chExt cx="3962400" cy="1443790"/>
              </a:xfrm>
            </p:grpSpPr>
            <p:sp>
              <p:nvSpPr>
                <p:cNvPr id="38" name="Rounded Rectangle 37">
                  <a:extLst>
                    <a:ext uri="{FF2B5EF4-FFF2-40B4-BE49-F238E27FC236}">
                      <a16:creationId xmlns:a16="http://schemas.microsoft.com/office/drawing/2014/main" id="{51094C4E-77B9-7543-911D-E8213082955D}"/>
                    </a:ext>
                  </a:extLst>
                </p:cNvPr>
                <p:cNvSpPr/>
                <p:nvPr/>
              </p:nvSpPr>
              <p:spPr>
                <a:xfrm>
                  <a:off x="465221" y="1588168"/>
                  <a:ext cx="3962400" cy="144379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From rigid, fixed data models to flexible, extensible data schemas</a:t>
                  </a:r>
                </a:p>
              </p:txBody>
            </p:sp>
            <p:sp>
              <p:nvSpPr>
                <p:cNvPr id="39" name="Oval 38">
                  <a:extLst>
                    <a:ext uri="{FF2B5EF4-FFF2-40B4-BE49-F238E27FC236}">
                      <a16:creationId xmlns:a16="http://schemas.microsoft.com/office/drawing/2014/main" id="{94857F2D-F841-6848-AB24-C75BF7A90817}"/>
                    </a:ext>
                  </a:extLst>
                </p:cNvPr>
                <p:cNvSpPr>
                  <a:spLocks noChangeAspect="1"/>
                </p:cNvSpPr>
                <p:nvPr/>
              </p:nvSpPr>
              <p:spPr>
                <a:xfrm>
                  <a:off x="465221" y="1588168"/>
                  <a:ext cx="365760" cy="37719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6</a:t>
                  </a:r>
                </a:p>
              </p:txBody>
            </p:sp>
          </p:grpSp>
        </p:grpSp>
      </p:grpSp>
      <p:sp>
        <p:nvSpPr>
          <p:cNvPr id="48" name="TextBox 47">
            <a:extLst>
              <a:ext uri="{FF2B5EF4-FFF2-40B4-BE49-F238E27FC236}">
                <a16:creationId xmlns:a16="http://schemas.microsoft.com/office/drawing/2014/main" id="{8BB7A9E2-D996-1646-B179-F07675B7CC0D}"/>
              </a:ext>
            </a:extLst>
          </p:cNvPr>
          <p:cNvSpPr txBox="1"/>
          <p:nvPr/>
        </p:nvSpPr>
        <p:spPr>
          <a:xfrm>
            <a:off x="-16620" y="6541907"/>
            <a:ext cx="1628972" cy="307777"/>
          </a:xfrm>
          <a:prstGeom prst="rect">
            <a:avLst/>
          </a:prstGeom>
          <a:noFill/>
        </p:spPr>
        <p:txBody>
          <a:bodyPr wrap="none" rtlCol="0">
            <a:spAutoFit/>
          </a:bodyPr>
          <a:lstStyle/>
          <a:p>
            <a:r>
              <a:rPr lang="en-US" sz="1400" dirty="0">
                <a:solidFill>
                  <a:schemeClr val="tx1">
                    <a:lumMod val="50000"/>
                    <a:lumOff val="50000"/>
                  </a:schemeClr>
                </a:solidFill>
                <a:latin typeface="Arial" panose="020B0604020202020204" pitchFamily="34" charset="0"/>
                <a:cs typeface="Arial" panose="020B0604020202020204" pitchFamily="34" charset="0"/>
              </a:rPr>
              <a:t>Source: McKinsey</a:t>
            </a:r>
          </a:p>
        </p:txBody>
      </p:sp>
    </p:spTree>
    <p:extLst>
      <p:ext uri="{BB962C8B-B14F-4D97-AF65-F5344CB8AC3E}">
        <p14:creationId xmlns:p14="http://schemas.microsoft.com/office/powerpoint/2010/main" val="3787385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64465"/>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TextBox 4"/>
          <p:cNvSpPr txBox="1"/>
          <p:nvPr/>
        </p:nvSpPr>
        <p:spPr>
          <a:xfrm>
            <a:off x="13855" y="495191"/>
            <a:ext cx="12219710" cy="1015663"/>
          </a:xfrm>
          <a:prstGeom prst="rect">
            <a:avLst/>
          </a:prstGeom>
          <a:solidFill>
            <a:schemeClr val="accent6">
              <a:lumMod val="75000"/>
            </a:schemeClr>
          </a:solidFill>
        </p:spPr>
        <p:txBody>
          <a:bodyPr wrap="square" rtlCol="0">
            <a:spAutoFit/>
          </a:bodyPr>
          <a:lstStyle/>
          <a:p>
            <a:r>
              <a:rPr lang="en-US" sz="6000" b="1" dirty="0">
                <a:solidFill>
                  <a:schemeClr val="bg1"/>
                </a:solidFill>
                <a:latin typeface="Bradley Hand ITC" panose="03070402050302030203" pitchFamily="66" charset="0"/>
              </a:rPr>
              <a:t>Upgraded Data Architecture</a:t>
            </a:r>
          </a:p>
        </p:txBody>
      </p:sp>
      <p:sp>
        <p:nvSpPr>
          <p:cNvPr id="6" name="Slide Number Placeholder 12">
            <a:extLst>
              <a:ext uri="{FF2B5EF4-FFF2-40B4-BE49-F238E27FC236}">
                <a16:creationId xmlns:a16="http://schemas.microsoft.com/office/drawing/2014/main" id="{62FD984E-7E82-DD4C-90EB-47D6D8B0FB92}"/>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28</a:t>
            </a:fld>
            <a:endParaRPr lang="en-US" sz="1050" dirty="0"/>
          </a:p>
        </p:txBody>
      </p:sp>
      <p:pic>
        <p:nvPicPr>
          <p:cNvPr id="4" name="Picture 3">
            <a:extLst>
              <a:ext uri="{FF2B5EF4-FFF2-40B4-BE49-F238E27FC236}">
                <a16:creationId xmlns:a16="http://schemas.microsoft.com/office/drawing/2014/main" id="{D6D8F68F-FD96-D746-9218-6B0C302A5891}"/>
              </a:ext>
            </a:extLst>
          </p:cNvPr>
          <p:cNvPicPr>
            <a:picLocks noChangeAspect="1"/>
          </p:cNvPicPr>
          <p:nvPr/>
        </p:nvPicPr>
        <p:blipFill rotWithShape="1">
          <a:blip r:embed="rId2">
            <a:extLst>
              <a:ext uri="{28A0092B-C50C-407E-A947-70E740481C1C}">
                <a14:useLocalDpi xmlns:a14="http://schemas.microsoft.com/office/drawing/2010/main" val="0"/>
              </a:ext>
            </a:extLst>
          </a:blip>
          <a:srcRect l="17475" t="24970" r="27070" b="21212"/>
          <a:stretch/>
        </p:blipFill>
        <p:spPr>
          <a:xfrm>
            <a:off x="1566463" y="1238461"/>
            <a:ext cx="9059075" cy="5494848"/>
          </a:xfrm>
          <a:prstGeom prst="rect">
            <a:avLst/>
          </a:prstGeom>
        </p:spPr>
      </p:pic>
      <p:sp>
        <p:nvSpPr>
          <p:cNvPr id="9" name="TextBox 8">
            <a:extLst>
              <a:ext uri="{FF2B5EF4-FFF2-40B4-BE49-F238E27FC236}">
                <a16:creationId xmlns:a16="http://schemas.microsoft.com/office/drawing/2014/main" id="{B766C3C9-7984-8748-B27A-C16C9F8952F4}"/>
              </a:ext>
            </a:extLst>
          </p:cNvPr>
          <p:cNvSpPr txBox="1"/>
          <p:nvPr/>
        </p:nvSpPr>
        <p:spPr>
          <a:xfrm>
            <a:off x="-16620" y="6541907"/>
            <a:ext cx="1628972" cy="307777"/>
          </a:xfrm>
          <a:prstGeom prst="rect">
            <a:avLst/>
          </a:prstGeom>
          <a:noFill/>
        </p:spPr>
        <p:txBody>
          <a:bodyPr wrap="none" rtlCol="0">
            <a:spAutoFit/>
          </a:bodyPr>
          <a:lstStyle/>
          <a:p>
            <a:r>
              <a:rPr lang="en-US" sz="1400" dirty="0">
                <a:solidFill>
                  <a:schemeClr val="tx1">
                    <a:lumMod val="50000"/>
                    <a:lumOff val="50000"/>
                  </a:schemeClr>
                </a:solidFill>
                <a:latin typeface="Arial" panose="020B0604020202020204" pitchFamily="34" charset="0"/>
                <a:cs typeface="Arial" panose="020B0604020202020204" pitchFamily="34" charset="0"/>
              </a:rPr>
              <a:t>Source: McKinsey</a:t>
            </a:r>
          </a:p>
        </p:txBody>
      </p:sp>
    </p:spTree>
    <p:extLst>
      <p:ext uri="{BB962C8B-B14F-4D97-AF65-F5344CB8AC3E}">
        <p14:creationId xmlns:p14="http://schemas.microsoft.com/office/powerpoint/2010/main" val="2980833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93960"/>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TextBox 4"/>
          <p:cNvSpPr txBox="1"/>
          <p:nvPr/>
        </p:nvSpPr>
        <p:spPr>
          <a:xfrm>
            <a:off x="-5809" y="524686"/>
            <a:ext cx="12219710" cy="707886"/>
          </a:xfrm>
          <a:prstGeom prst="rect">
            <a:avLst/>
          </a:prstGeom>
          <a:solidFill>
            <a:schemeClr val="accent6">
              <a:lumMod val="75000"/>
            </a:schemeClr>
          </a:solidFill>
        </p:spPr>
        <p:txBody>
          <a:bodyPr wrap="square" rtlCol="0">
            <a:spAutoFit/>
          </a:bodyPr>
          <a:lstStyle/>
          <a:p>
            <a:r>
              <a:rPr lang="en-US" sz="4000" b="1" dirty="0">
                <a:solidFill>
                  <a:schemeClr val="bg1"/>
                </a:solidFill>
                <a:latin typeface="Bradley Hand ITC" panose="03070402050302030203" pitchFamily="66" charset="0"/>
              </a:rPr>
              <a:t>What is different about the upgraded architecture?</a:t>
            </a:r>
            <a:endParaRPr lang="en-US" sz="4400" b="1" dirty="0">
              <a:solidFill>
                <a:schemeClr val="bg1"/>
              </a:solidFill>
              <a:latin typeface="Bradley Hand ITC" panose="03070402050302030203" pitchFamily="66" charset="0"/>
            </a:endParaRPr>
          </a:p>
        </p:txBody>
      </p:sp>
      <p:sp>
        <p:nvSpPr>
          <p:cNvPr id="7" name="Rectangle 6">
            <a:extLst>
              <a:ext uri="{FF2B5EF4-FFF2-40B4-BE49-F238E27FC236}">
                <a16:creationId xmlns:a16="http://schemas.microsoft.com/office/drawing/2014/main" id="{24FB32B9-82DB-8C48-9453-035444AE3278}"/>
              </a:ext>
            </a:extLst>
          </p:cNvPr>
          <p:cNvSpPr/>
          <p:nvPr/>
        </p:nvSpPr>
        <p:spPr>
          <a:xfrm>
            <a:off x="649525" y="2122425"/>
            <a:ext cx="10263403" cy="523220"/>
          </a:xfrm>
          <a:prstGeom prst="rect">
            <a:avLst/>
          </a:prstGeom>
          <a:solidFill>
            <a:schemeClr val="accent6">
              <a:lumMod val="40000"/>
              <a:lumOff val="60000"/>
            </a:schemeClr>
          </a:solidFill>
          <a:ln>
            <a:solidFill>
              <a:srgbClr val="002A7E"/>
            </a:solidFill>
          </a:ln>
        </p:spPr>
        <p:txBody>
          <a:bodyPr wrap="square">
            <a:spAutoFit/>
          </a:bodyPr>
          <a:lstStyle/>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Please discuss this in </a:t>
            </a:r>
            <a:r>
              <a:rPr lang="en-US" sz="2800">
                <a:latin typeface="Arial" panose="020B0604020202020204" pitchFamily="34" charset="0"/>
                <a:cs typeface="Arial" panose="020B0604020202020204" pitchFamily="34" charset="0"/>
              </a:rPr>
              <a:t>your reflections</a:t>
            </a:r>
            <a:endParaRPr lang="en-US" sz="2800" dirty="0">
              <a:latin typeface="Arial" panose="020B0604020202020204" pitchFamily="34" charset="0"/>
              <a:cs typeface="Arial" panose="020B0604020202020204" pitchFamily="34" charset="0"/>
            </a:endParaRPr>
          </a:p>
        </p:txBody>
      </p:sp>
      <p:sp>
        <p:nvSpPr>
          <p:cNvPr id="6" name="Slide Number Placeholder 12">
            <a:extLst>
              <a:ext uri="{FF2B5EF4-FFF2-40B4-BE49-F238E27FC236}">
                <a16:creationId xmlns:a16="http://schemas.microsoft.com/office/drawing/2014/main" id="{62FD984E-7E82-DD4C-90EB-47D6D8B0FB92}"/>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29</a:t>
            </a:fld>
            <a:endParaRPr lang="en-US" sz="1050" dirty="0"/>
          </a:p>
        </p:txBody>
      </p:sp>
    </p:spTree>
    <p:extLst>
      <p:ext uri="{BB962C8B-B14F-4D97-AF65-F5344CB8AC3E}">
        <p14:creationId xmlns:p14="http://schemas.microsoft.com/office/powerpoint/2010/main" val="2519683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274236"/>
            <a:ext cx="12192000" cy="2309529"/>
          </a:xfrm>
          <a:prstGeom prst="rect">
            <a:avLst/>
          </a:prstGeom>
          <a:solidFill>
            <a:schemeClr val="accent6">
              <a:lumMod val="75000"/>
            </a:schemeClr>
          </a:solidFill>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accent6">
                  <a:lumMod val="75000"/>
                </a:schemeClr>
              </a:solidFill>
            </a:endParaRPr>
          </a:p>
        </p:txBody>
      </p:sp>
      <p:sp>
        <p:nvSpPr>
          <p:cNvPr id="5" name="Content Placeholder 5"/>
          <p:cNvSpPr>
            <a:spLocks noGrp="1"/>
          </p:cNvSpPr>
          <p:nvPr>
            <p:ph idx="1"/>
          </p:nvPr>
        </p:nvSpPr>
        <p:spPr>
          <a:xfrm>
            <a:off x="0" y="2522613"/>
            <a:ext cx="12192000" cy="1844435"/>
          </a:xfrm>
        </p:spPr>
        <p:txBody>
          <a:bodyPr>
            <a:noAutofit/>
          </a:bodyPr>
          <a:lstStyle/>
          <a:p>
            <a:pPr marL="0" indent="0" algn="ctr">
              <a:lnSpc>
                <a:spcPct val="100000"/>
              </a:lnSpc>
              <a:spcBef>
                <a:spcPts val="0"/>
              </a:spcBef>
              <a:buNone/>
            </a:pPr>
            <a:r>
              <a:rPr lang="en-US" sz="5400" b="1" dirty="0">
                <a:solidFill>
                  <a:schemeClr val="bg1"/>
                </a:solidFill>
                <a:latin typeface="Arial" panose="020B0604020202020204" pitchFamily="34" charset="0"/>
                <a:cs typeface="Arial" panose="020B0604020202020204" pitchFamily="34" charset="0"/>
              </a:rPr>
              <a:t>What questions may I answer before we begin …</a:t>
            </a:r>
            <a:endParaRPr lang="en-US" sz="4400" b="1"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BBADDD1-82C6-4B00-9CEB-96CAA9FA3095}"/>
              </a:ext>
            </a:extLst>
          </p:cNvPr>
          <p:cNvSpPr txBox="1"/>
          <p:nvPr/>
        </p:nvSpPr>
        <p:spPr>
          <a:xfrm>
            <a:off x="540633" y="4615425"/>
            <a:ext cx="11110734" cy="923330"/>
          </a:xfrm>
          <a:prstGeom prst="rect">
            <a:avLst/>
          </a:prstGeom>
          <a:noFill/>
          <a:ln w="28575">
            <a:noFill/>
          </a:ln>
        </p:spPr>
        <p:txBody>
          <a:bodyPr wrap="none" rtlCol="0">
            <a:spAutoFit/>
          </a:bodyPr>
          <a:lstStyle/>
          <a:p>
            <a:r>
              <a:rPr lang="en-US" sz="5400" b="1" dirty="0">
                <a:solidFill>
                  <a:schemeClr val="accent6">
                    <a:lumMod val="75000"/>
                  </a:schemeClr>
                </a:solidFill>
                <a:latin typeface="Arial" panose="020B0604020202020204" pitchFamily="34" charset="0"/>
                <a:cs typeface="Arial" panose="020B0604020202020204" pitchFamily="34" charset="0"/>
              </a:rPr>
              <a:t>All questions are good questions</a:t>
            </a:r>
          </a:p>
        </p:txBody>
      </p:sp>
    </p:spTree>
    <p:extLst>
      <p:ext uri="{BB962C8B-B14F-4D97-AF65-F5344CB8AC3E}">
        <p14:creationId xmlns:p14="http://schemas.microsoft.com/office/powerpoint/2010/main" val="980838714"/>
      </p:ext>
    </p:extLst>
  </p:cSld>
  <p:clrMapOvr>
    <a:masterClrMapping/>
  </p:clrMapOvr>
  <mc:AlternateContent xmlns:mc="http://schemas.openxmlformats.org/markup-compatibility/2006" xmlns:p14="http://schemas.microsoft.com/office/powerpoint/2010/main">
    <mc:Choice Requires="p14">
      <p:transition spd="slow" p14:dur="2000" advTm="3448"/>
    </mc:Choice>
    <mc:Fallback xmlns="">
      <p:transition spd="slow" advTm="344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25132"/>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TextBox 4"/>
          <p:cNvSpPr txBox="1"/>
          <p:nvPr/>
        </p:nvSpPr>
        <p:spPr>
          <a:xfrm>
            <a:off x="13855" y="455858"/>
            <a:ext cx="12219710" cy="707886"/>
          </a:xfrm>
          <a:prstGeom prst="rect">
            <a:avLst/>
          </a:prstGeom>
          <a:solidFill>
            <a:schemeClr val="accent6">
              <a:lumMod val="75000"/>
            </a:schemeClr>
          </a:solidFill>
        </p:spPr>
        <p:txBody>
          <a:bodyPr wrap="square" rtlCol="0">
            <a:spAutoFit/>
          </a:bodyPr>
          <a:lstStyle/>
          <a:p>
            <a:r>
              <a:rPr lang="en-US" sz="4000" b="1" dirty="0">
                <a:solidFill>
                  <a:schemeClr val="bg1"/>
                </a:solidFill>
                <a:latin typeface="Bradley Hand ITC" panose="03070402050302030203" pitchFamily="66" charset="0"/>
              </a:rPr>
              <a:t>What is different about the upgraded architecture?</a:t>
            </a:r>
            <a:endParaRPr lang="en-US" sz="4400" b="1" dirty="0">
              <a:solidFill>
                <a:schemeClr val="bg1"/>
              </a:solidFill>
              <a:latin typeface="Bradley Hand ITC" panose="03070402050302030203" pitchFamily="66" charset="0"/>
            </a:endParaRPr>
          </a:p>
        </p:txBody>
      </p:sp>
      <p:sp>
        <p:nvSpPr>
          <p:cNvPr id="7" name="Rectangle 6">
            <a:extLst>
              <a:ext uri="{FF2B5EF4-FFF2-40B4-BE49-F238E27FC236}">
                <a16:creationId xmlns:a16="http://schemas.microsoft.com/office/drawing/2014/main" id="{24FB32B9-82DB-8C48-9453-035444AE3278}"/>
              </a:ext>
            </a:extLst>
          </p:cNvPr>
          <p:cNvSpPr/>
          <p:nvPr/>
        </p:nvSpPr>
        <p:spPr>
          <a:xfrm>
            <a:off x="954325" y="1394837"/>
            <a:ext cx="10263403" cy="4739759"/>
          </a:xfrm>
          <a:prstGeom prst="rect">
            <a:avLst/>
          </a:prstGeom>
          <a:solidFill>
            <a:schemeClr val="accent6">
              <a:lumMod val="40000"/>
              <a:lumOff val="60000"/>
            </a:schemeClr>
          </a:solidFill>
          <a:ln>
            <a:solidFill>
              <a:srgbClr val="002A7E"/>
            </a:solidFill>
          </a:ln>
        </p:spPr>
        <p:txBody>
          <a:bodyPr wrap="square">
            <a:spAutoFit/>
          </a:bodyPr>
          <a:lstStyle/>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Analytical data is updated more frequently</a:t>
            </a:r>
          </a:p>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Analytical data supports channels of engagement – so have to deal with transaction type workloads</a:t>
            </a:r>
          </a:p>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Streaming data bypasses analytical data stores and feeds channels of engagement</a:t>
            </a:r>
          </a:p>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”Models” need to be updated, deployed and monitored for performance continuously</a:t>
            </a:r>
          </a:p>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Systems of record are gradually modularized </a:t>
            </a:r>
          </a:p>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Data pipelines are intelligent and more complex</a:t>
            </a:r>
          </a:p>
        </p:txBody>
      </p:sp>
      <p:sp>
        <p:nvSpPr>
          <p:cNvPr id="6" name="Slide Number Placeholder 12">
            <a:extLst>
              <a:ext uri="{FF2B5EF4-FFF2-40B4-BE49-F238E27FC236}">
                <a16:creationId xmlns:a16="http://schemas.microsoft.com/office/drawing/2014/main" id="{62FD984E-7E82-DD4C-90EB-47D6D8B0FB92}"/>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30</a:t>
            </a:fld>
            <a:endParaRPr lang="en-US" sz="1050" dirty="0"/>
          </a:p>
        </p:txBody>
      </p:sp>
    </p:spTree>
    <p:extLst>
      <p:ext uri="{BB962C8B-B14F-4D97-AF65-F5344CB8AC3E}">
        <p14:creationId xmlns:p14="http://schemas.microsoft.com/office/powerpoint/2010/main" val="1864645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03" y="515301"/>
            <a:ext cx="12222405" cy="663679"/>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a:solidFill>
                  <a:schemeClr val="bg1"/>
                </a:solidFill>
                <a:latin typeface="Bradley Hand ITC" panose="03070402050302030203" pitchFamily="66" charset="0"/>
              </a:rPr>
              <a:t>Six Technology Shifts</a:t>
            </a:r>
            <a:endParaRPr lang="en-US" sz="4000" b="1" dirty="0">
              <a:solidFill>
                <a:schemeClr val="bg1"/>
              </a:solidFill>
              <a:latin typeface="Bradley Hand ITC" panose="03070402050302030203" pitchFamily="66" charset="0"/>
            </a:endParaRPr>
          </a:p>
        </p:txBody>
      </p:sp>
      <p:sp>
        <p:nvSpPr>
          <p:cNvPr id="6" name="Slide Number Placeholder 12">
            <a:extLst>
              <a:ext uri="{FF2B5EF4-FFF2-40B4-BE49-F238E27FC236}">
                <a16:creationId xmlns:a16="http://schemas.microsoft.com/office/drawing/2014/main" id="{62FD984E-7E82-DD4C-90EB-47D6D8B0FB92}"/>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31</a:t>
            </a:fld>
            <a:endParaRPr lang="en-US" sz="1050" dirty="0"/>
          </a:p>
        </p:txBody>
      </p:sp>
      <p:grpSp>
        <p:nvGrpSpPr>
          <p:cNvPr id="8" name="Group 7">
            <a:extLst>
              <a:ext uri="{FF2B5EF4-FFF2-40B4-BE49-F238E27FC236}">
                <a16:creationId xmlns:a16="http://schemas.microsoft.com/office/drawing/2014/main" id="{54FBFAB0-756C-504B-B8B8-F20BF921B748}"/>
              </a:ext>
            </a:extLst>
          </p:cNvPr>
          <p:cNvGrpSpPr/>
          <p:nvPr/>
        </p:nvGrpSpPr>
        <p:grpSpPr>
          <a:xfrm>
            <a:off x="1409893" y="1491635"/>
            <a:ext cx="3962400" cy="1443790"/>
            <a:chOff x="465221" y="1588168"/>
            <a:chExt cx="3962400" cy="1443790"/>
          </a:xfrm>
          <a:solidFill>
            <a:schemeClr val="accent6">
              <a:lumMod val="40000"/>
              <a:lumOff val="60000"/>
            </a:schemeClr>
          </a:solidFill>
        </p:grpSpPr>
        <p:sp>
          <p:nvSpPr>
            <p:cNvPr id="3" name="Rounded Rectangle 2">
              <a:extLst>
                <a:ext uri="{FF2B5EF4-FFF2-40B4-BE49-F238E27FC236}">
                  <a16:creationId xmlns:a16="http://schemas.microsoft.com/office/drawing/2014/main" id="{DCA20039-F3D9-5A42-AA83-111556FFEBCB}"/>
                </a:ext>
              </a:extLst>
            </p:cNvPr>
            <p:cNvSpPr/>
            <p:nvPr/>
          </p:nvSpPr>
          <p:spPr>
            <a:xfrm>
              <a:off x="465221" y="1588168"/>
              <a:ext cx="3962400" cy="144379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From on-premise to cloud-based data systems</a:t>
              </a:r>
            </a:p>
          </p:txBody>
        </p:sp>
        <p:sp>
          <p:nvSpPr>
            <p:cNvPr id="4" name="Oval 3">
              <a:extLst>
                <a:ext uri="{FF2B5EF4-FFF2-40B4-BE49-F238E27FC236}">
                  <a16:creationId xmlns:a16="http://schemas.microsoft.com/office/drawing/2014/main" id="{5A482582-D5EF-3843-8CDB-6D18A522CC96}"/>
                </a:ext>
              </a:extLst>
            </p:cNvPr>
            <p:cNvSpPr>
              <a:spLocks noChangeAspect="1"/>
            </p:cNvSpPr>
            <p:nvPr/>
          </p:nvSpPr>
          <p:spPr>
            <a:xfrm>
              <a:off x="465221" y="1588168"/>
              <a:ext cx="365760" cy="3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1</a:t>
              </a:r>
            </a:p>
          </p:txBody>
        </p:sp>
      </p:grpSp>
      <p:sp>
        <p:nvSpPr>
          <p:cNvPr id="48" name="TextBox 47">
            <a:extLst>
              <a:ext uri="{FF2B5EF4-FFF2-40B4-BE49-F238E27FC236}">
                <a16:creationId xmlns:a16="http://schemas.microsoft.com/office/drawing/2014/main" id="{8BB7A9E2-D996-1646-B179-F07675B7CC0D}"/>
              </a:ext>
            </a:extLst>
          </p:cNvPr>
          <p:cNvSpPr txBox="1"/>
          <p:nvPr/>
        </p:nvSpPr>
        <p:spPr>
          <a:xfrm>
            <a:off x="-16620" y="6541907"/>
            <a:ext cx="1628972" cy="307777"/>
          </a:xfrm>
          <a:prstGeom prst="rect">
            <a:avLst/>
          </a:prstGeom>
          <a:noFill/>
        </p:spPr>
        <p:txBody>
          <a:bodyPr wrap="none" rtlCol="0">
            <a:spAutoFit/>
          </a:bodyPr>
          <a:lstStyle/>
          <a:p>
            <a:r>
              <a:rPr lang="en-US" sz="1400" dirty="0">
                <a:solidFill>
                  <a:schemeClr val="tx1">
                    <a:lumMod val="50000"/>
                    <a:lumOff val="50000"/>
                  </a:schemeClr>
                </a:solidFill>
                <a:latin typeface="Arial" panose="020B0604020202020204" pitchFamily="34" charset="0"/>
                <a:cs typeface="Arial" panose="020B0604020202020204" pitchFamily="34" charset="0"/>
              </a:rPr>
              <a:t>Source: McKinsey</a:t>
            </a:r>
          </a:p>
        </p:txBody>
      </p:sp>
      <p:sp>
        <p:nvSpPr>
          <p:cNvPr id="27" name="Rectangle 26">
            <a:extLst>
              <a:ext uri="{FF2B5EF4-FFF2-40B4-BE49-F238E27FC236}">
                <a16:creationId xmlns:a16="http://schemas.microsoft.com/office/drawing/2014/main" id="{7AFEF346-A096-1949-B646-024E12E60A11}"/>
              </a:ext>
            </a:extLst>
          </p:cNvPr>
          <p:cNvSpPr/>
          <p:nvPr/>
        </p:nvSpPr>
        <p:spPr>
          <a:xfrm>
            <a:off x="6018415" y="1491635"/>
            <a:ext cx="5685905" cy="4555093"/>
          </a:xfrm>
          <a:prstGeom prst="rect">
            <a:avLst/>
          </a:prstGeom>
          <a:solidFill>
            <a:schemeClr val="accent6">
              <a:lumMod val="40000"/>
              <a:lumOff val="60000"/>
            </a:schemeClr>
          </a:solidFill>
          <a:ln>
            <a:solidFill>
              <a:srgbClr val="002A7E"/>
            </a:solidFill>
          </a:ln>
        </p:spPr>
        <p:txBody>
          <a:bodyPr wrap="square">
            <a:spAutoFit/>
          </a:bodyPr>
          <a:lstStyle/>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Serverless data platforms such as Amazon S3 – data centric applications that can scale – can use SQL like interfaces against data in files</a:t>
            </a:r>
          </a:p>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Containerized data solutions such as those using Kubernetes – modularize applications, decouple software environment from hardware</a:t>
            </a:r>
          </a:p>
        </p:txBody>
      </p:sp>
    </p:spTree>
    <p:extLst>
      <p:ext uri="{BB962C8B-B14F-4D97-AF65-F5344CB8AC3E}">
        <p14:creationId xmlns:p14="http://schemas.microsoft.com/office/powerpoint/2010/main" val="3202325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2">
            <a:extLst>
              <a:ext uri="{FF2B5EF4-FFF2-40B4-BE49-F238E27FC236}">
                <a16:creationId xmlns:a16="http://schemas.microsoft.com/office/drawing/2014/main" id="{62FD984E-7E82-DD4C-90EB-47D6D8B0FB92}"/>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32</a:t>
            </a:fld>
            <a:endParaRPr lang="en-US" sz="1050" dirty="0"/>
          </a:p>
        </p:txBody>
      </p:sp>
      <p:sp>
        <p:nvSpPr>
          <p:cNvPr id="48" name="TextBox 47">
            <a:extLst>
              <a:ext uri="{FF2B5EF4-FFF2-40B4-BE49-F238E27FC236}">
                <a16:creationId xmlns:a16="http://schemas.microsoft.com/office/drawing/2014/main" id="{8BB7A9E2-D996-1646-B179-F07675B7CC0D}"/>
              </a:ext>
            </a:extLst>
          </p:cNvPr>
          <p:cNvSpPr txBox="1"/>
          <p:nvPr/>
        </p:nvSpPr>
        <p:spPr>
          <a:xfrm>
            <a:off x="-16620" y="6541907"/>
            <a:ext cx="1628972" cy="307777"/>
          </a:xfrm>
          <a:prstGeom prst="rect">
            <a:avLst/>
          </a:prstGeom>
          <a:noFill/>
        </p:spPr>
        <p:txBody>
          <a:bodyPr wrap="none" rtlCol="0">
            <a:spAutoFit/>
          </a:bodyPr>
          <a:lstStyle/>
          <a:p>
            <a:r>
              <a:rPr lang="en-US" sz="1400" dirty="0">
                <a:solidFill>
                  <a:schemeClr val="tx1">
                    <a:lumMod val="50000"/>
                    <a:lumOff val="50000"/>
                  </a:schemeClr>
                </a:solidFill>
                <a:latin typeface="Arial" panose="020B0604020202020204" pitchFamily="34" charset="0"/>
                <a:cs typeface="Arial" panose="020B0604020202020204" pitchFamily="34" charset="0"/>
              </a:rPr>
              <a:t>Source: McKinsey</a:t>
            </a:r>
          </a:p>
        </p:txBody>
      </p:sp>
      <p:sp>
        <p:nvSpPr>
          <p:cNvPr id="27" name="Rectangle 26">
            <a:extLst>
              <a:ext uri="{FF2B5EF4-FFF2-40B4-BE49-F238E27FC236}">
                <a16:creationId xmlns:a16="http://schemas.microsoft.com/office/drawing/2014/main" id="{7AFEF346-A096-1949-B646-024E12E60A11}"/>
              </a:ext>
            </a:extLst>
          </p:cNvPr>
          <p:cNvSpPr/>
          <p:nvPr/>
        </p:nvSpPr>
        <p:spPr>
          <a:xfrm>
            <a:off x="6018415" y="1334318"/>
            <a:ext cx="5685905" cy="5570756"/>
          </a:xfrm>
          <a:prstGeom prst="rect">
            <a:avLst/>
          </a:prstGeom>
          <a:solidFill>
            <a:schemeClr val="accent6">
              <a:lumMod val="40000"/>
              <a:lumOff val="60000"/>
            </a:schemeClr>
          </a:solidFill>
          <a:ln>
            <a:solidFill>
              <a:srgbClr val="002A7E"/>
            </a:solidFill>
          </a:ln>
        </p:spPr>
        <p:txBody>
          <a:bodyPr wrap="square">
            <a:spAutoFit/>
          </a:bodyPr>
          <a:lstStyle/>
          <a:p>
            <a:pPr marL="457200" indent="-457200">
              <a:spcBef>
                <a:spcPts val="600"/>
              </a:spcBef>
              <a:spcAft>
                <a:spcPts val="3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Messaging platforms such as Kafka – scalable, durable, fault-tolerant publish/subscribe services </a:t>
            </a:r>
          </a:p>
          <a:p>
            <a:pPr marL="457200" indent="-457200">
              <a:spcBef>
                <a:spcPts val="600"/>
              </a:spcBef>
              <a:spcAft>
                <a:spcPts val="3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Streaming processing and analytics solutions such as from Apache – Kafka Streaming, Flume, Storm, and Spark Streaming – direct analysis of messages in real time</a:t>
            </a:r>
          </a:p>
          <a:p>
            <a:pPr marL="457200" indent="-457200">
              <a:spcBef>
                <a:spcPts val="600"/>
              </a:spcBef>
              <a:spcAft>
                <a:spcPts val="3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Alerting platforms such as Graphite or Splunk</a:t>
            </a:r>
          </a:p>
        </p:txBody>
      </p:sp>
      <p:sp>
        <p:nvSpPr>
          <p:cNvPr id="7" name="Rectangle 6">
            <a:extLst>
              <a:ext uri="{FF2B5EF4-FFF2-40B4-BE49-F238E27FC236}">
                <a16:creationId xmlns:a16="http://schemas.microsoft.com/office/drawing/2014/main" id="{F0E295EE-FA64-0487-68CB-A7F4B8717566}"/>
              </a:ext>
            </a:extLst>
          </p:cNvPr>
          <p:cNvSpPr/>
          <p:nvPr/>
        </p:nvSpPr>
        <p:spPr>
          <a:xfrm>
            <a:off x="-15203" y="515301"/>
            <a:ext cx="12222405" cy="663679"/>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dirty="0">
                <a:solidFill>
                  <a:schemeClr val="bg1"/>
                </a:solidFill>
                <a:latin typeface="Bradley Hand ITC" panose="03070402050302030203" pitchFamily="66" charset="0"/>
              </a:rPr>
              <a:t>Six Technology Shifts</a:t>
            </a:r>
          </a:p>
        </p:txBody>
      </p:sp>
      <p:grpSp>
        <p:nvGrpSpPr>
          <p:cNvPr id="10" name="Group 9">
            <a:extLst>
              <a:ext uri="{FF2B5EF4-FFF2-40B4-BE49-F238E27FC236}">
                <a16:creationId xmlns:a16="http://schemas.microsoft.com/office/drawing/2014/main" id="{576B7B89-088F-ABAC-BEA9-9131C7C452EB}"/>
              </a:ext>
            </a:extLst>
          </p:cNvPr>
          <p:cNvGrpSpPr/>
          <p:nvPr/>
        </p:nvGrpSpPr>
        <p:grpSpPr>
          <a:xfrm>
            <a:off x="1126724" y="1334318"/>
            <a:ext cx="3962400" cy="1443790"/>
            <a:chOff x="1775653" y="4801787"/>
            <a:chExt cx="3962400" cy="1443790"/>
          </a:xfrm>
        </p:grpSpPr>
        <p:sp>
          <p:nvSpPr>
            <p:cNvPr id="3" name="Rounded Rectangle 2">
              <a:extLst>
                <a:ext uri="{FF2B5EF4-FFF2-40B4-BE49-F238E27FC236}">
                  <a16:creationId xmlns:a16="http://schemas.microsoft.com/office/drawing/2014/main" id="{DCA20039-F3D9-5A42-AA83-111556FFEBCB}"/>
                </a:ext>
              </a:extLst>
            </p:cNvPr>
            <p:cNvSpPr/>
            <p:nvPr/>
          </p:nvSpPr>
          <p:spPr>
            <a:xfrm>
              <a:off x="1775653" y="4801787"/>
              <a:ext cx="3962400" cy="144379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From batch to real-time data processing</a:t>
              </a:r>
            </a:p>
          </p:txBody>
        </p:sp>
        <p:sp>
          <p:nvSpPr>
            <p:cNvPr id="9" name="Oval 8">
              <a:extLst>
                <a:ext uri="{FF2B5EF4-FFF2-40B4-BE49-F238E27FC236}">
                  <a16:creationId xmlns:a16="http://schemas.microsoft.com/office/drawing/2014/main" id="{F7CFD8AC-6F48-6850-E5A2-9B18D2D529D4}"/>
                </a:ext>
              </a:extLst>
            </p:cNvPr>
            <p:cNvSpPr>
              <a:spLocks noChangeAspect="1"/>
            </p:cNvSpPr>
            <p:nvPr/>
          </p:nvSpPr>
          <p:spPr>
            <a:xfrm>
              <a:off x="1775653" y="4801787"/>
              <a:ext cx="365760" cy="3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2</a:t>
              </a:r>
            </a:p>
          </p:txBody>
        </p:sp>
      </p:grpSp>
    </p:spTree>
    <p:extLst>
      <p:ext uri="{BB962C8B-B14F-4D97-AF65-F5344CB8AC3E}">
        <p14:creationId xmlns:p14="http://schemas.microsoft.com/office/powerpoint/2010/main" val="865481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2">
            <a:extLst>
              <a:ext uri="{FF2B5EF4-FFF2-40B4-BE49-F238E27FC236}">
                <a16:creationId xmlns:a16="http://schemas.microsoft.com/office/drawing/2014/main" id="{62FD984E-7E82-DD4C-90EB-47D6D8B0FB92}"/>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33</a:t>
            </a:fld>
            <a:endParaRPr lang="en-US" sz="1050" dirty="0"/>
          </a:p>
        </p:txBody>
      </p:sp>
      <p:sp>
        <p:nvSpPr>
          <p:cNvPr id="48" name="TextBox 47">
            <a:extLst>
              <a:ext uri="{FF2B5EF4-FFF2-40B4-BE49-F238E27FC236}">
                <a16:creationId xmlns:a16="http://schemas.microsoft.com/office/drawing/2014/main" id="{8BB7A9E2-D996-1646-B179-F07675B7CC0D}"/>
              </a:ext>
            </a:extLst>
          </p:cNvPr>
          <p:cNvSpPr txBox="1"/>
          <p:nvPr/>
        </p:nvSpPr>
        <p:spPr>
          <a:xfrm>
            <a:off x="-16620" y="6541907"/>
            <a:ext cx="1628972" cy="307777"/>
          </a:xfrm>
          <a:prstGeom prst="rect">
            <a:avLst/>
          </a:prstGeom>
          <a:noFill/>
        </p:spPr>
        <p:txBody>
          <a:bodyPr wrap="none" rtlCol="0">
            <a:spAutoFit/>
          </a:bodyPr>
          <a:lstStyle/>
          <a:p>
            <a:r>
              <a:rPr lang="en-US" sz="1400" dirty="0">
                <a:solidFill>
                  <a:schemeClr val="tx1">
                    <a:lumMod val="50000"/>
                    <a:lumOff val="50000"/>
                  </a:schemeClr>
                </a:solidFill>
                <a:latin typeface="Arial" panose="020B0604020202020204" pitchFamily="34" charset="0"/>
                <a:cs typeface="Arial" panose="020B0604020202020204" pitchFamily="34" charset="0"/>
              </a:rPr>
              <a:t>Source: McKinsey</a:t>
            </a:r>
          </a:p>
        </p:txBody>
      </p:sp>
      <p:sp>
        <p:nvSpPr>
          <p:cNvPr id="27" name="Rectangle 26">
            <a:extLst>
              <a:ext uri="{FF2B5EF4-FFF2-40B4-BE49-F238E27FC236}">
                <a16:creationId xmlns:a16="http://schemas.microsoft.com/office/drawing/2014/main" id="{7AFEF346-A096-1949-B646-024E12E60A11}"/>
              </a:ext>
            </a:extLst>
          </p:cNvPr>
          <p:cNvSpPr/>
          <p:nvPr/>
        </p:nvSpPr>
        <p:spPr>
          <a:xfrm>
            <a:off x="6018415" y="1334318"/>
            <a:ext cx="5685905" cy="4555093"/>
          </a:xfrm>
          <a:prstGeom prst="rect">
            <a:avLst/>
          </a:prstGeom>
          <a:solidFill>
            <a:schemeClr val="accent6">
              <a:lumMod val="40000"/>
              <a:lumOff val="60000"/>
            </a:schemeClr>
          </a:solidFill>
          <a:ln>
            <a:solidFill>
              <a:srgbClr val="002A7E"/>
            </a:solidFill>
          </a:ln>
        </p:spPr>
        <p:txBody>
          <a:bodyPr wrap="square">
            <a:spAutoFit/>
          </a:bodyPr>
          <a:lstStyle/>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Data pipeline and API-based interfaces simplify integration between disparate tools and platforms – data abstraction</a:t>
            </a:r>
          </a:p>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Analytics workbenches such as Amazon </a:t>
            </a:r>
            <a:r>
              <a:rPr lang="en-US" sz="2800" dirty="0" err="1">
                <a:latin typeface="Arial" panose="020B0604020202020204" pitchFamily="34" charset="0"/>
                <a:cs typeface="Arial" panose="020B0604020202020204" pitchFamily="34" charset="0"/>
              </a:rPr>
              <a:t>Sagemaker</a:t>
            </a:r>
            <a:r>
              <a:rPr lang="en-US" sz="2800" dirty="0">
                <a:latin typeface="Arial" panose="020B0604020202020204" pitchFamily="34" charset="0"/>
                <a:cs typeface="Arial" panose="020B0604020202020204" pitchFamily="34" charset="0"/>
              </a:rPr>
              <a:t> and Kubeflow simplify building end-to-end solutions in a highly modular architecture (modularized)</a:t>
            </a:r>
          </a:p>
        </p:txBody>
      </p:sp>
      <p:sp>
        <p:nvSpPr>
          <p:cNvPr id="7" name="Rectangle 6">
            <a:extLst>
              <a:ext uri="{FF2B5EF4-FFF2-40B4-BE49-F238E27FC236}">
                <a16:creationId xmlns:a16="http://schemas.microsoft.com/office/drawing/2014/main" id="{FD70F76A-5645-B3E1-7A3C-7CC3E5827B46}"/>
              </a:ext>
            </a:extLst>
          </p:cNvPr>
          <p:cNvSpPr/>
          <p:nvPr/>
        </p:nvSpPr>
        <p:spPr>
          <a:xfrm>
            <a:off x="-15203" y="515301"/>
            <a:ext cx="12222405" cy="663679"/>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a:solidFill>
                  <a:schemeClr val="bg1"/>
                </a:solidFill>
                <a:latin typeface="Bradley Hand ITC" panose="03070402050302030203" pitchFamily="66" charset="0"/>
              </a:rPr>
              <a:t>Six Technology Shifts</a:t>
            </a:r>
            <a:endParaRPr lang="en-US" sz="4000" b="1" dirty="0">
              <a:solidFill>
                <a:schemeClr val="bg1"/>
              </a:solidFill>
              <a:latin typeface="Bradley Hand ITC" panose="03070402050302030203" pitchFamily="66" charset="0"/>
            </a:endParaRPr>
          </a:p>
        </p:txBody>
      </p:sp>
      <p:grpSp>
        <p:nvGrpSpPr>
          <p:cNvPr id="10" name="Group 9">
            <a:extLst>
              <a:ext uri="{FF2B5EF4-FFF2-40B4-BE49-F238E27FC236}">
                <a16:creationId xmlns:a16="http://schemas.microsoft.com/office/drawing/2014/main" id="{E6B17263-785D-44EA-6F97-474087FC0320}"/>
              </a:ext>
            </a:extLst>
          </p:cNvPr>
          <p:cNvGrpSpPr/>
          <p:nvPr/>
        </p:nvGrpSpPr>
        <p:grpSpPr>
          <a:xfrm>
            <a:off x="1282073" y="1334318"/>
            <a:ext cx="3962400" cy="1443790"/>
            <a:chOff x="1331235" y="3611864"/>
            <a:chExt cx="3962400" cy="1443790"/>
          </a:xfrm>
        </p:grpSpPr>
        <p:sp>
          <p:nvSpPr>
            <p:cNvPr id="3" name="Rounded Rectangle 2">
              <a:extLst>
                <a:ext uri="{FF2B5EF4-FFF2-40B4-BE49-F238E27FC236}">
                  <a16:creationId xmlns:a16="http://schemas.microsoft.com/office/drawing/2014/main" id="{DCA20039-F3D9-5A42-AA83-111556FFEBCB}"/>
                </a:ext>
              </a:extLst>
            </p:cNvPr>
            <p:cNvSpPr/>
            <p:nvPr/>
          </p:nvSpPr>
          <p:spPr>
            <a:xfrm>
              <a:off x="1331235" y="3611864"/>
              <a:ext cx="3962400" cy="144379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From monolithic commercial solutions to modular, best-of-breed platforms</a:t>
              </a:r>
            </a:p>
          </p:txBody>
        </p:sp>
        <p:sp>
          <p:nvSpPr>
            <p:cNvPr id="9" name="Oval 8">
              <a:extLst>
                <a:ext uri="{FF2B5EF4-FFF2-40B4-BE49-F238E27FC236}">
                  <a16:creationId xmlns:a16="http://schemas.microsoft.com/office/drawing/2014/main" id="{4F07ACB4-DE2E-D107-35B7-CE4E6C87EE38}"/>
                </a:ext>
              </a:extLst>
            </p:cNvPr>
            <p:cNvSpPr>
              <a:spLocks noChangeAspect="1"/>
            </p:cNvSpPr>
            <p:nvPr/>
          </p:nvSpPr>
          <p:spPr>
            <a:xfrm>
              <a:off x="1331235" y="3611864"/>
              <a:ext cx="365760" cy="3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3</a:t>
              </a:r>
            </a:p>
          </p:txBody>
        </p:sp>
      </p:grpSp>
    </p:spTree>
    <p:extLst>
      <p:ext uri="{BB962C8B-B14F-4D97-AF65-F5344CB8AC3E}">
        <p14:creationId xmlns:p14="http://schemas.microsoft.com/office/powerpoint/2010/main" val="3736567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2">
            <a:extLst>
              <a:ext uri="{FF2B5EF4-FFF2-40B4-BE49-F238E27FC236}">
                <a16:creationId xmlns:a16="http://schemas.microsoft.com/office/drawing/2014/main" id="{62FD984E-7E82-DD4C-90EB-47D6D8B0FB92}"/>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34</a:t>
            </a:fld>
            <a:endParaRPr lang="en-US" sz="1050" dirty="0"/>
          </a:p>
        </p:txBody>
      </p:sp>
      <p:sp>
        <p:nvSpPr>
          <p:cNvPr id="48" name="TextBox 47">
            <a:extLst>
              <a:ext uri="{FF2B5EF4-FFF2-40B4-BE49-F238E27FC236}">
                <a16:creationId xmlns:a16="http://schemas.microsoft.com/office/drawing/2014/main" id="{8BB7A9E2-D996-1646-B179-F07675B7CC0D}"/>
              </a:ext>
            </a:extLst>
          </p:cNvPr>
          <p:cNvSpPr txBox="1"/>
          <p:nvPr/>
        </p:nvSpPr>
        <p:spPr>
          <a:xfrm>
            <a:off x="-16620" y="6541907"/>
            <a:ext cx="1628972" cy="307777"/>
          </a:xfrm>
          <a:prstGeom prst="rect">
            <a:avLst/>
          </a:prstGeom>
          <a:noFill/>
        </p:spPr>
        <p:txBody>
          <a:bodyPr wrap="none" rtlCol="0">
            <a:spAutoFit/>
          </a:bodyPr>
          <a:lstStyle/>
          <a:p>
            <a:r>
              <a:rPr lang="en-US" sz="1400" dirty="0">
                <a:solidFill>
                  <a:schemeClr val="tx1">
                    <a:lumMod val="50000"/>
                    <a:lumOff val="50000"/>
                  </a:schemeClr>
                </a:solidFill>
                <a:latin typeface="Arial" panose="020B0604020202020204" pitchFamily="34" charset="0"/>
                <a:cs typeface="Arial" panose="020B0604020202020204" pitchFamily="34" charset="0"/>
              </a:rPr>
              <a:t>Source: McKinsey</a:t>
            </a:r>
          </a:p>
        </p:txBody>
      </p:sp>
      <p:sp>
        <p:nvSpPr>
          <p:cNvPr id="27" name="Rectangle 26">
            <a:extLst>
              <a:ext uri="{FF2B5EF4-FFF2-40B4-BE49-F238E27FC236}">
                <a16:creationId xmlns:a16="http://schemas.microsoft.com/office/drawing/2014/main" id="{7AFEF346-A096-1949-B646-024E12E60A11}"/>
              </a:ext>
            </a:extLst>
          </p:cNvPr>
          <p:cNvSpPr/>
          <p:nvPr/>
        </p:nvSpPr>
        <p:spPr>
          <a:xfrm>
            <a:off x="6018415" y="1334318"/>
            <a:ext cx="5685905" cy="4124206"/>
          </a:xfrm>
          <a:prstGeom prst="rect">
            <a:avLst/>
          </a:prstGeom>
          <a:solidFill>
            <a:schemeClr val="accent6">
              <a:lumMod val="40000"/>
              <a:lumOff val="60000"/>
            </a:schemeClr>
          </a:solidFill>
          <a:ln>
            <a:solidFill>
              <a:srgbClr val="002A7E"/>
            </a:solidFill>
          </a:ln>
        </p:spPr>
        <p:txBody>
          <a:bodyPr wrap="square">
            <a:spAutoFit/>
          </a:bodyPr>
          <a:lstStyle/>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An API management platform –API gateway –create and publish data-centric APIs including usage policies, control access, and metering for usage and performance</a:t>
            </a:r>
          </a:p>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A data platform to “buffer” transactions outside of core systems</a:t>
            </a:r>
          </a:p>
        </p:txBody>
      </p:sp>
      <p:sp>
        <p:nvSpPr>
          <p:cNvPr id="7" name="Rectangle 6">
            <a:extLst>
              <a:ext uri="{FF2B5EF4-FFF2-40B4-BE49-F238E27FC236}">
                <a16:creationId xmlns:a16="http://schemas.microsoft.com/office/drawing/2014/main" id="{021235C7-CD4C-CE86-B8AD-0E629565EA8A}"/>
              </a:ext>
            </a:extLst>
          </p:cNvPr>
          <p:cNvSpPr/>
          <p:nvPr/>
        </p:nvSpPr>
        <p:spPr>
          <a:xfrm>
            <a:off x="-15203" y="515301"/>
            <a:ext cx="12222405" cy="663679"/>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a:solidFill>
                  <a:schemeClr val="bg1"/>
                </a:solidFill>
                <a:latin typeface="Bradley Hand ITC" panose="03070402050302030203" pitchFamily="66" charset="0"/>
              </a:rPr>
              <a:t>Six Technology Shifts</a:t>
            </a:r>
            <a:endParaRPr lang="en-US" sz="4000" b="1" dirty="0">
              <a:solidFill>
                <a:schemeClr val="bg1"/>
              </a:solidFill>
              <a:latin typeface="Bradley Hand ITC" panose="03070402050302030203" pitchFamily="66" charset="0"/>
            </a:endParaRPr>
          </a:p>
        </p:txBody>
      </p:sp>
      <p:grpSp>
        <p:nvGrpSpPr>
          <p:cNvPr id="10" name="Group 9">
            <a:extLst>
              <a:ext uri="{FF2B5EF4-FFF2-40B4-BE49-F238E27FC236}">
                <a16:creationId xmlns:a16="http://schemas.microsoft.com/office/drawing/2014/main" id="{7C74F17E-C537-B868-3000-2BF2EEC06FD3}"/>
              </a:ext>
            </a:extLst>
          </p:cNvPr>
          <p:cNvGrpSpPr/>
          <p:nvPr/>
        </p:nvGrpSpPr>
        <p:grpSpPr>
          <a:xfrm>
            <a:off x="1022417" y="1334318"/>
            <a:ext cx="3962400" cy="1443790"/>
            <a:chOff x="1612352" y="3271273"/>
            <a:chExt cx="3962400" cy="1443790"/>
          </a:xfrm>
        </p:grpSpPr>
        <p:sp>
          <p:nvSpPr>
            <p:cNvPr id="3" name="Rounded Rectangle 2">
              <a:extLst>
                <a:ext uri="{FF2B5EF4-FFF2-40B4-BE49-F238E27FC236}">
                  <a16:creationId xmlns:a16="http://schemas.microsoft.com/office/drawing/2014/main" id="{DCA20039-F3D9-5A42-AA83-111556FFEBCB}"/>
                </a:ext>
              </a:extLst>
            </p:cNvPr>
            <p:cNvSpPr/>
            <p:nvPr/>
          </p:nvSpPr>
          <p:spPr>
            <a:xfrm>
              <a:off x="1612352" y="3271273"/>
              <a:ext cx="3962400" cy="144379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From point-to-point to decoupled data access</a:t>
              </a:r>
            </a:p>
          </p:txBody>
        </p:sp>
        <p:sp>
          <p:nvSpPr>
            <p:cNvPr id="9" name="Oval 8">
              <a:extLst>
                <a:ext uri="{FF2B5EF4-FFF2-40B4-BE49-F238E27FC236}">
                  <a16:creationId xmlns:a16="http://schemas.microsoft.com/office/drawing/2014/main" id="{C6F841B6-1F08-ABEA-447D-867846AEA989}"/>
                </a:ext>
              </a:extLst>
            </p:cNvPr>
            <p:cNvSpPr>
              <a:spLocks noChangeAspect="1"/>
            </p:cNvSpPr>
            <p:nvPr/>
          </p:nvSpPr>
          <p:spPr>
            <a:xfrm>
              <a:off x="1612352" y="3271273"/>
              <a:ext cx="365760" cy="3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4</a:t>
              </a:r>
            </a:p>
          </p:txBody>
        </p:sp>
      </p:grpSp>
    </p:spTree>
    <p:extLst>
      <p:ext uri="{BB962C8B-B14F-4D97-AF65-F5344CB8AC3E}">
        <p14:creationId xmlns:p14="http://schemas.microsoft.com/office/powerpoint/2010/main" val="2806123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2">
            <a:extLst>
              <a:ext uri="{FF2B5EF4-FFF2-40B4-BE49-F238E27FC236}">
                <a16:creationId xmlns:a16="http://schemas.microsoft.com/office/drawing/2014/main" id="{62FD984E-7E82-DD4C-90EB-47D6D8B0FB92}"/>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35</a:t>
            </a:fld>
            <a:endParaRPr lang="en-US" sz="1050" dirty="0"/>
          </a:p>
        </p:txBody>
      </p:sp>
      <p:sp>
        <p:nvSpPr>
          <p:cNvPr id="48" name="TextBox 47">
            <a:extLst>
              <a:ext uri="{FF2B5EF4-FFF2-40B4-BE49-F238E27FC236}">
                <a16:creationId xmlns:a16="http://schemas.microsoft.com/office/drawing/2014/main" id="{8BB7A9E2-D996-1646-B179-F07675B7CC0D}"/>
              </a:ext>
            </a:extLst>
          </p:cNvPr>
          <p:cNvSpPr txBox="1"/>
          <p:nvPr/>
        </p:nvSpPr>
        <p:spPr>
          <a:xfrm>
            <a:off x="-16620" y="6541907"/>
            <a:ext cx="1628972" cy="307777"/>
          </a:xfrm>
          <a:prstGeom prst="rect">
            <a:avLst/>
          </a:prstGeom>
          <a:noFill/>
        </p:spPr>
        <p:txBody>
          <a:bodyPr wrap="none" rtlCol="0">
            <a:spAutoFit/>
          </a:bodyPr>
          <a:lstStyle/>
          <a:p>
            <a:r>
              <a:rPr lang="en-US" sz="1400" dirty="0">
                <a:solidFill>
                  <a:schemeClr val="tx1">
                    <a:lumMod val="50000"/>
                    <a:lumOff val="50000"/>
                  </a:schemeClr>
                </a:solidFill>
                <a:latin typeface="Arial" panose="020B0604020202020204" pitchFamily="34" charset="0"/>
                <a:cs typeface="Arial" panose="020B0604020202020204" pitchFamily="34" charset="0"/>
              </a:rPr>
              <a:t>Source: McKinsey</a:t>
            </a:r>
          </a:p>
        </p:txBody>
      </p:sp>
      <p:sp>
        <p:nvSpPr>
          <p:cNvPr id="27" name="Rectangle 26">
            <a:extLst>
              <a:ext uri="{FF2B5EF4-FFF2-40B4-BE49-F238E27FC236}">
                <a16:creationId xmlns:a16="http://schemas.microsoft.com/office/drawing/2014/main" id="{7AFEF346-A096-1949-B646-024E12E60A11}"/>
              </a:ext>
            </a:extLst>
          </p:cNvPr>
          <p:cNvSpPr/>
          <p:nvPr/>
        </p:nvSpPr>
        <p:spPr>
          <a:xfrm>
            <a:off x="6018415" y="1334318"/>
            <a:ext cx="5685905" cy="5139869"/>
          </a:xfrm>
          <a:prstGeom prst="rect">
            <a:avLst/>
          </a:prstGeom>
          <a:solidFill>
            <a:schemeClr val="accent6">
              <a:lumMod val="40000"/>
              <a:lumOff val="60000"/>
            </a:schemeClr>
          </a:solidFill>
          <a:ln>
            <a:solidFill>
              <a:srgbClr val="002A7E"/>
            </a:solidFill>
          </a:ln>
        </p:spPr>
        <p:txBody>
          <a:bodyPr wrap="square">
            <a:spAutoFit/>
          </a:bodyPr>
          <a:lstStyle/>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Data infrastructure as a platform – common tools and capabilities for storage and management – data producers can build data-asset platforms</a:t>
            </a:r>
          </a:p>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Data virtualization techniques to organize access and integrate distributed data assets.</a:t>
            </a:r>
          </a:p>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Data cataloging tools – search and exploration without access</a:t>
            </a:r>
          </a:p>
        </p:txBody>
      </p:sp>
      <p:sp>
        <p:nvSpPr>
          <p:cNvPr id="7" name="Rectangle 6">
            <a:extLst>
              <a:ext uri="{FF2B5EF4-FFF2-40B4-BE49-F238E27FC236}">
                <a16:creationId xmlns:a16="http://schemas.microsoft.com/office/drawing/2014/main" id="{F2A4C5CF-5BB5-F55A-B4F1-D06661570BC4}"/>
              </a:ext>
            </a:extLst>
          </p:cNvPr>
          <p:cNvSpPr/>
          <p:nvPr/>
        </p:nvSpPr>
        <p:spPr>
          <a:xfrm>
            <a:off x="-15203" y="515301"/>
            <a:ext cx="12222405" cy="663679"/>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a:solidFill>
                  <a:schemeClr val="bg1"/>
                </a:solidFill>
                <a:latin typeface="Bradley Hand ITC" panose="03070402050302030203" pitchFamily="66" charset="0"/>
              </a:rPr>
              <a:t>Six Technology Shifts</a:t>
            </a:r>
            <a:endParaRPr lang="en-US" sz="4000" b="1" dirty="0">
              <a:solidFill>
                <a:schemeClr val="bg1"/>
              </a:solidFill>
              <a:latin typeface="Bradley Hand ITC" panose="03070402050302030203" pitchFamily="66" charset="0"/>
            </a:endParaRPr>
          </a:p>
        </p:txBody>
      </p:sp>
      <p:grpSp>
        <p:nvGrpSpPr>
          <p:cNvPr id="10" name="Group 9">
            <a:extLst>
              <a:ext uri="{FF2B5EF4-FFF2-40B4-BE49-F238E27FC236}">
                <a16:creationId xmlns:a16="http://schemas.microsoft.com/office/drawing/2014/main" id="{EE738741-3E61-773E-D2BB-A11419635C9D}"/>
              </a:ext>
            </a:extLst>
          </p:cNvPr>
          <p:cNvGrpSpPr/>
          <p:nvPr/>
        </p:nvGrpSpPr>
        <p:grpSpPr>
          <a:xfrm>
            <a:off x="1498384" y="1334318"/>
            <a:ext cx="3962400" cy="1443790"/>
            <a:chOff x="1498384" y="1334318"/>
            <a:chExt cx="3962400" cy="1443790"/>
          </a:xfrm>
        </p:grpSpPr>
        <p:sp>
          <p:nvSpPr>
            <p:cNvPr id="3" name="Rounded Rectangle 2">
              <a:extLst>
                <a:ext uri="{FF2B5EF4-FFF2-40B4-BE49-F238E27FC236}">
                  <a16:creationId xmlns:a16="http://schemas.microsoft.com/office/drawing/2014/main" id="{DCA20039-F3D9-5A42-AA83-111556FFEBCB}"/>
                </a:ext>
              </a:extLst>
            </p:cNvPr>
            <p:cNvSpPr/>
            <p:nvPr/>
          </p:nvSpPr>
          <p:spPr>
            <a:xfrm>
              <a:off x="1498384" y="1334318"/>
              <a:ext cx="3962400" cy="144379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From an enterprise warehouse to domain-based architecture</a:t>
              </a:r>
            </a:p>
          </p:txBody>
        </p:sp>
        <p:sp>
          <p:nvSpPr>
            <p:cNvPr id="9" name="Oval 8">
              <a:extLst>
                <a:ext uri="{FF2B5EF4-FFF2-40B4-BE49-F238E27FC236}">
                  <a16:creationId xmlns:a16="http://schemas.microsoft.com/office/drawing/2014/main" id="{254DADCB-742C-3E6E-1195-6B17FC233DB4}"/>
                </a:ext>
              </a:extLst>
            </p:cNvPr>
            <p:cNvSpPr>
              <a:spLocks noChangeAspect="1"/>
            </p:cNvSpPr>
            <p:nvPr/>
          </p:nvSpPr>
          <p:spPr>
            <a:xfrm>
              <a:off x="1498384" y="1334318"/>
              <a:ext cx="365760" cy="3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5</a:t>
              </a:r>
            </a:p>
          </p:txBody>
        </p:sp>
      </p:grpSp>
    </p:spTree>
    <p:extLst>
      <p:ext uri="{BB962C8B-B14F-4D97-AF65-F5344CB8AC3E}">
        <p14:creationId xmlns:p14="http://schemas.microsoft.com/office/powerpoint/2010/main" val="1846180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2">
            <a:extLst>
              <a:ext uri="{FF2B5EF4-FFF2-40B4-BE49-F238E27FC236}">
                <a16:creationId xmlns:a16="http://schemas.microsoft.com/office/drawing/2014/main" id="{62FD984E-7E82-DD4C-90EB-47D6D8B0FB92}"/>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36</a:t>
            </a:fld>
            <a:endParaRPr lang="en-US" sz="1050" dirty="0"/>
          </a:p>
        </p:txBody>
      </p:sp>
      <p:sp>
        <p:nvSpPr>
          <p:cNvPr id="48" name="TextBox 47">
            <a:extLst>
              <a:ext uri="{FF2B5EF4-FFF2-40B4-BE49-F238E27FC236}">
                <a16:creationId xmlns:a16="http://schemas.microsoft.com/office/drawing/2014/main" id="{8BB7A9E2-D996-1646-B179-F07675B7CC0D}"/>
              </a:ext>
            </a:extLst>
          </p:cNvPr>
          <p:cNvSpPr txBox="1"/>
          <p:nvPr/>
        </p:nvSpPr>
        <p:spPr>
          <a:xfrm>
            <a:off x="-16620" y="6541907"/>
            <a:ext cx="1628972" cy="307777"/>
          </a:xfrm>
          <a:prstGeom prst="rect">
            <a:avLst/>
          </a:prstGeom>
          <a:noFill/>
        </p:spPr>
        <p:txBody>
          <a:bodyPr wrap="none" rtlCol="0">
            <a:spAutoFit/>
          </a:bodyPr>
          <a:lstStyle/>
          <a:p>
            <a:r>
              <a:rPr lang="en-US" sz="1400" dirty="0">
                <a:solidFill>
                  <a:schemeClr val="tx1">
                    <a:lumMod val="50000"/>
                    <a:lumOff val="50000"/>
                  </a:schemeClr>
                </a:solidFill>
                <a:latin typeface="Arial" panose="020B0604020202020204" pitchFamily="34" charset="0"/>
                <a:cs typeface="Arial" panose="020B0604020202020204" pitchFamily="34" charset="0"/>
              </a:rPr>
              <a:t>Source: McKinsey</a:t>
            </a:r>
          </a:p>
        </p:txBody>
      </p:sp>
      <p:sp>
        <p:nvSpPr>
          <p:cNvPr id="27" name="Rectangle 26">
            <a:extLst>
              <a:ext uri="{FF2B5EF4-FFF2-40B4-BE49-F238E27FC236}">
                <a16:creationId xmlns:a16="http://schemas.microsoft.com/office/drawing/2014/main" id="{7AFEF346-A096-1949-B646-024E12E60A11}"/>
              </a:ext>
            </a:extLst>
          </p:cNvPr>
          <p:cNvSpPr/>
          <p:nvPr/>
        </p:nvSpPr>
        <p:spPr>
          <a:xfrm>
            <a:off x="6018415" y="1334318"/>
            <a:ext cx="5685905" cy="5493812"/>
          </a:xfrm>
          <a:prstGeom prst="rect">
            <a:avLst/>
          </a:prstGeom>
          <a:solidFill>
            <a:schemeClr val="accent6">
              <a:lumMod val="40000"/>
              <a:lumOff val="60000"/>
            </a:schemeClr>
          </a:solidFill>
          <a:ln>
            <a:solidFill>
              <a:srgbClr val="002A7E"/>
            </a:solidFill>
          </a:ln>
        </p:spPr>
        <p:txBody>
          <a:bodyPr wrap="square">
            <a:spAutoFit/>
          </a:bodyPr>
          <a:lstStyle/>
          <a:p>
            <a:pPr marL="457200" indent="-457200">
              <a:spcBef>
                <a:spcPts val="300"/>
              </a:spcBef>
              <a:spcAft>
                <a:spcPts val="3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Data vault 2.0 techniques, such as data-point modeling result in extensibility</a:t>
            </a:r>
          </a:p>
          <a:p>
            <a:pPr marL="457200" indent="-457200">
              <a:spcBef>
                <a:spcPts val="300"/>
              </a:spcBef>
              <a:spcAft>
                <a:spcPts val="3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Graph and other NoSQL databases result in flexibility</a:t>
            </a:r>
          </a:p>
          <a:p>
            <a:pPr marL="457200" indent="-457200">
              <a:spcBef>
                <a:spcPts val="300"/>
              </a:spcBef>
              <a:spcAft>
                <a:spcPts val="3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Query file-based data akin to relational databases (e.g. Azure Synapse Analytics, Amazon S3 Glacier Select)</a:t>
            </a:r>
          </a:p>
          <a:p>
            <a:pPr marL="457200" indent="-457200">
              <a:spcBef>
                <a:spcPts val="300"/>
              </a:spcBef>
              <a:spcAft>
                <a:spcPts val="3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Using JavaScript Object Notation (JSON) to store information</a:t>
            </a:r>
          </a:p>
        </p:txBody>
      </p:sp>
      <p:sp>
        <p:nvSpPr>
          <p:cNvPr id="7" name="Rectangle 6">
            <a:extLst>
              <a:ext uri="{FF2B5EF4-FFF2-40B4-BE49-F238E27FC236}">
                <a16:creationId xmlns:a16="http://schemas.microsoft.com/office/drawing/2014/main" id="{9B1AFD6D-87B7-CBBE-FB29-77233B6C2F66}"/>
              </a:ext>
            </a:extLst>
          </p:cNvPr>
          <p:cNvSpPr/>
          <p:nvPr/>
        </p:nvSpPr>
        <p:spPr>
          <a:xfrm>
            <a:off x="-15203" y="515301"/>
            <a:ext cx="12222405" cy="663679"/>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a:solidFill>
                  <a:schemeClr val="bg1"/>
                </a:solidFill>
                <a:latin typeface="Bradley Hand ITC" panose="03070402050302030203" pitchFamily="66" charset="0"/>
              </a:rPr>
              <a:t>Six Technology Shifts</a:t>
            </a:r>
            <a:endParaRPr lang="en-US" sz="4000" b="1" dirty="0">
              <a:solidFill>
                <a:schemeClr val="bg1"/>
              </a:solidFill>
              <a:latin typeface="Bradley Hand ITC" panose="03070402050302030203" pitchFamily="66" charset="0"/>
            </a:endParaRPr>
          </a:p>
        </p:txBody>
      </p:sp>
      <p:grpSp>
        <p:nvGrpSpPr>
          <p:cNvPr id="10" name="Group 9">
            <a:extLst>
              <a:ext uri="{FF2B5EF4-FFF2-40B4-BE49-F238E27FC236}">
                <a16:creationId xmlns:a16="http://schemas.microsoft.com/office/drawing/2014/main" id="{CF815A0A-8CC8-5F73-65C8-204ECBAF33F0}"/>
              </a:ext>
            </a:extLst>
          </p:cNvPr>
          <p:cNvGrpSpPr/>
          <p:nvPr/>
        </p:nvGrpSpPr>
        <p:grpSpPr>
          <a:xfrm>
            <a:off x="1409893" y="1334318"/>
            <a:ext cx="3962400" cy="1443790"/>
            <a:chOff x="1409893" y="1334318"/>
            <a:chExt cx="3962400" cy="1443790"/>
          </a:xfrm>
        </p:grpSpPr>
        <p:sp>
          <p:nvSpPr>
            <p:cNvPr id="3" name="Rounded Rectangle 2">
              <a:extLst>
                <a:ext uri="{FF2B5EF4-FFF2-40B4-BE49-F238E27FC236}">
                  <a16:creationId xmlns:a16="http://schemas.microsoft.com/office/drawing/2014/main" id="{DCA20039-F3D9-5A42-AA83-111556FFEBCB}"/>
                </a:ext>
              </a:extLst>
            </p:cNvPr>
            <p:cNvSpPr/>
            <p:nvPr/>
          </p:nvSpPr>
          <p:spPr>
            <a:xfrm>
              <a:off x="1409893" y="1334318"/>
              <a:ext cx="3962400" cy="144379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panose="020B0604020202020204" pitchFamily="34" charset="0"/>
                  <a:cs typeface="Arial" panose="020B0604020202020204" pitchFamily="34" charset="0"/>
                </a:rPr>
                <a:t>From rigid, fixed data models to flexible, extensible data schemas</a:t>
              </a:r>
            </a:p>
          </p:txBody>
        </p:sp>
        <p:sp>
          <p:nvSpPr>
            <p:cNvPr id="9" name="Oval 8">
              <a:extLst>
                <a:ext uri="{FF2B5EF4-FFF2-40B4-BE49-F238E27FC236}">
                  <a16:creationId xmlns:a16="http://schemas.microsoft.com/office/drawing/2014/main" id="{95BA48DC-07C0-A38F-4A4D-531D2E0443C3}"/>
                </a:ext>
              </a:extLst>
            </p:cNvPr>
            <p:cNvSpPr>
              <a:spLocks noChangeAspect="1"/>
            </p:cNvSpPr>
            <p:nvPr/>
          </p:nvSpPr>
          <p:spPr>
            <a:xfrm>
              <a:off x="1409893" y="1334318"/>
              <a:ext cx="365760" cy="3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6</a:t>
              </a:r>
            </a:p>
          </p:txBody>
        </p:sp>
      </p:grpSp>
    </p:spTree>
    <p:extLst>
      <p:ext uri="{BB962C8B-B14F-4D97-AF65-F5344CB8AC3E}">
        <p14:creationId xmlns:p14="http://schemas.microsoft.com/office/powerpoint/2010/main" val="1776123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274236"/>
            <a:ext cx="12192000" cy="2309529"/>
          </a:xfrm>
          <a:prstGeom prst="rect">
            <a:avLst/>
          </a:prstGeom>
          <a:solidFill>
            <a:schemeClr val="accent6">
              <a:lumMod val="75000"/>
            </a:schemeClr>
          </a:solidFill>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5" name="Content Placeholder 5"/>
          <p:cNvSpPr>
            <a:spLocks noGrp="1"/>
          </p:cNvSpPr>
          <p:nvPr>
            <p:ph idx="1"/>
          </p:nvPr>
        </p:nvSpPr>
        <p:spPr>
          <a:xfrm>
            <a:off x="0" y="2522613"/>
            <a:ext cx="12192000" cy="1844435"/>
          </a:xfrm>
          <a:solidFill>
            <a:schemeClr val="accent6">
              <a:lumMod val="75000"/>
            </a:schemeClr>
          </a:solidFill>
        </p:spPr>
        <p:txBody>
          <a:bodyPr>
            <a:noAutofit/>
          </a:bodyPr>
          <a:lstStyle/>
          <a:p>
            <a:pPr marL="0" indent="0" algn="ctr">
              <a:lnSpc>
                <a:spcPct val="100000"/>
              </a:lnSpc>
              <a:spcBef>
                <a:spcPts val="0"/>
              </a:spcBef>
              <a:buNone/>
            </a:pPr>
            <a:r>
              <a:rPr lang="en-US" sz="4800" b="1" dirty="0">
                <a:solidFill>
                  <a:srgbClr val="FFFF00"/>
                </a:solidFill>
                <a:latin typeface="Arial" panose="020B0604020202020204" pitchFamily="34" charset="0"/>
                <a:cs typeface="Arial" panose="020B0604020202020204" pitchFamily="34" charset="0"/>
              </a:rPr>
              <a:t>What are the challenges for companies implementing these shifts</a:t>
            </a:r>
            <a:r>
              <a:rPr lang="en-US" sz="6000" b="1" dirty="0">
                <a:solidFill>
                  <a:srgbClr val="FFFF00"/>
                </a:solidFill>
                <a:latin typeface="Arial" panose="020B0604020202020204" pitchFamily="34" charset="0"/>
                <a:cs typeface="Arial" panose="020B0604020202020204" pitchFamily="34" charset="0"/>
              </a:rPr>
              <a:t>?</a:t>
            </a:r>
            <a:endParaRPr lang="en-US" sz="4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3989383"/>
      </p:ext>
    </p:extLst>
  </p:cSld>
  <p:clrMapOvr>
    <a:masterClrMapping/>
  </p:clrMapOvr>
  <mc:AlternateContent xmlns:mc="http://schemas.openxmlformats.org/markup-compatibility/2006" xmlns:p14="http://schemas.microsoft.com/office/powerpoint/2010/main">
    <mc:Choice Requires="p14">
      <p:transition spd="slow" p14:dur="2000" advTm="3448"/>
    </mc:Choice>
    <mc:Fallback xmlns="">
      <p:transition spd="slow" advTm="3448"/>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74872"/>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505598"/>
            <a:ext cx="12219710" cy="1015663"/>
          </a:xfrm>
          <a:prstGeom prst="rect">
            <a:avLst/>
          </a:prstGeom>
          <a:solidFill>
            <a:schemeClr val="accent6">
              <a:lumMod val="75000"/>
            </a:schemeClr>
          </a:solidFill>
        </p:spPr>
        <p:txBody>
          <a:bodyPr wrap="square" rtlCol="0">
            <a:spAutoFit/>
          </a:bodyPr>
          <a:lstStyle/>
          <a:p>
            <a:r>
              <a:rPr lang="en-US" sz="6000" b="1" dirty="0">
                <a:solidFill>
                  <a:schemeClr val="bg1"/>
                </a:solidFill>
                <a:latin typeface="Bradley Hand ITC" panose="03070402050302030203" pitchFamily="66" charset="0"/>
              </a:rPr>
              <a:t>  Course Lookahead</a:t>
            </a:r>
          </a:p>
        </p:txBody>
      </p:sp>
      <p:sp>
        <p:nvSpPr>
          <p:cNvPr id="15" name="Rectangle 14">
            <a:extLst>
              <a:ext uri="{FF2B5EF4-FFF2-40B4-BE49-F238E27FC236}">
                <a16:creationId xmlns:a16="http://schemas.microsoft.com/office/drawing/2014/main" id="{681A4239-F818-4A8B-B313-689493078372}"/>
              </a:ext>
            </a:extLst>
          </p:cNvPr>
          <p:cNvSpPr/>
          <p:nvPr/>
        </p:nvSpPr>
        <p:spPr>
          <a:xfrm>
            <a:off x="4079394" y="2724517"/>
            <a:ext cx="7731935" cy="2400657"/>
          </a:xfrm>
          <a:prstGeom prst="rect">
            <a:avLst/>
          </a:prstGeom>
          <a:solidFill>
            <a:schemeClr val="accent6">
              <a:lumMod val="40000"/>
              <a:lumOff val="60000"/>
            </a:schemeClr>
          </a:solidFill>
          <a:ln>
            <a:solidFill>
              <a:srgbClr val="002A7E"/>
            </a:solidFill>
          </a:ln>
        </p:spPr>
        <p:txBody>
          <a:bodyPr wrap="square" anchor="ctr" anchorCtr="0">
            <a:spAutoFit/>
          </a:bodyPr>
          <a:lstStyle/>
          <a:p>
            <a:pPr marL="457200" indent="-457200">
              <a:spcAft>
                <a:spcPts val="300"/>
              </a:spcAft>
              <a:buClr>
                <a:srgbClr val="C00000"/>
              </a:buClr>
              <a:buSzPct val="110000"/>
              <a:buFont typeface="Arial" panose="020B0604020202020204" pitchFamily="34" charset="0"/>
              <a:buChar char="•"/>
            </a:pPr>
            <a:r>
              <a:rPr lang="en-US" sz="2800" dirty="0">
                <a:latin typeface="Arial" panose="020B0604020202020204" pitchFamily="34" charset="0"/>
                <a:cs typeface="Arial" panose="020B0604020202020204" pitchFamily="34" charset="0"/>
              </a:rPr>
              <a:t>Case discussions</a:t>
            </a:r>
          </a:p>
          <a:p>
            <a:pPr marL="457200" indent="-457200">
              <a:spcAft>
                <a:spcPts val="300"/>
              </a:spcAft>
              <a:buClr>
                <a:srgbClr val="C00000"/>
              </a:buClr>
              <a:buSzPct val="110000"/>
              <a:buFont typeface="Arial" panose="020B0604020202020204" pitchFamily="34" charset="0"/>
              <a:buChar char="•"/>
            </a:pPr>
            <a:r>
              <a:rPr lang="en-US" sz="2800" dirty="0">
                <a:latin typeface="Arial" panose="020B0604020202020204" pitchFamily="34" charset="0"/>
                <a:cs typeface="Arial" panose="020B0604020202020204" pitchFamily="34" charset="0"/>
              </a:rPr>
              <a:t>Big Data/MapReduce</a:t>
            </a:r>
          </a:p>
          <a:p>
            <a:pPr marL="457200" indent="-457200">
              <a:spcAft>
                <a:spcPts val="300"/>
              </a:spcAft>
              <a:buClr>
                <a:srgbClr val="C00000"/>
              </a:buClr>
              <a:buSzPct val="110000"/>
              <a:buFont typeface="Arial" panose="020B0604020202020204" pitchFamily="34" charset="0"/>
              <a:buChar char="•"/>
            </a:pPr>
            <a:r>
              <a:rPr lang="en-US" sz="2800" dirty="0">
                <a:latin typeface="Arial" panose="020B0604020202020204" pitchFamily="34" charset="0"/>
                <a:cs typeface="Arial" panose="020B0604020202020204" pitchFamily="34" charset="0"/>
              </a:rPr>
              <a:t>Spark/Snowflake/…</a:t>
            </a:r>
          </a:p>
          <a:p>
            <a:pPr marL="457200" indent="-457200">
              <a:spcAft>
                <a:spcPts val="300"/>
              </a:spcAft>
              <a:buClr>
                <a:srgbClr val="C00000"/>
              </a:buClr>
              <a:buSzPct val="110000"/>
              <a:buFont typeface="Arial" panose="020B0604020202020204" pitchFamily="34" charset="0"/>
              <a:buChar char="•"/>
            </a:pPr>
            <a:r>
              <a:rPr lang="en-US" sz="2800" dirty="0">
                <a:latin typeface="Arial" panose="020B0604020202020204" pitchFamily="34" charset="0"/>
                <a:cs typeface="Arial" panose="020B0604020202020204" pitchFamily="34" charset="0"/>
              </a:rPr>
              <a:t>Project Discussion</a:t>
            </a:r>
          </a:p>
          <a:p>
            <a:pPr marL="457200" indent="-457200">
              <a:spcAft>
                <a:spcPts val="300"/>
              </a:spcAft>
              <a:buClr>
                <a:srgbClr val="C00000"/>
              </a:buClr>
              <a:buSzPct val="110000"/>
              <a:buFont typeface="Arial" panose="020B0604020202020204" pitchFamily="34" charset="0"/>
              <a:buChar char="•"/>
            </a:pPr>
            <a:r>
              <a:rPr lang="en-US" sz="2800" dirty="0">
                <a:latin typeface="Arial" panose="020B0604020202020204" pitchFamily="34" charset="0"/>
                <a:cs typeface="Arial" panose="020B0604020202020204" pitchFamily="34" charset="0"/>
              </a:rPr>
              <a:t>Project Presentations</a:t>
            </a:r>
          </a:p>
        </p:txBody>
      </p:sp>
      <p:pic>
        <p:nvPicPr>
          <p:cNvPr id="6" name="Picture 5">
            <a:extLst>
              <a:ext uri="{FF2B5EF4-FFF2-40B4-BE49-F238E27FC236}">
                <a16:creationId xmlns:a16="http://schemas.microsoft.com/office/drawing/2014/main" id="{AEF49163-6710-4B6C-8383-56B509407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671" y="3017525"/>
            <a:ext cx="3198556" cy="1794970"/>
          </a:xfrm>
          <a:prstGeom prst="rect">
            <a:avLst/>
          </a:prstGeom>
        </p:spPr>
      </p:pic>
      <p:sp>
        <p:nvSpPr>
          <p:cNvPr id="7" name="Slide Number Placeholder 12">
            <a:extLst>
              <a:ext uri="{FF2B5EF4-FFF2-40B4-BE49-F238E27FC236}">
                <a16:creationId xmlns:a16="http://schemas.microsoft.com/office/drawing/2014/main" id="{67C7AC98-7BB1-4723-A868-89473535CF63}"/>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38</a:t>
            </a:fld>
            <a:endParaRPr lang="en-US" sz="1050" dirty="0"/>
          </a:p>
        </p:txBody>
      </p:sp>
    </p:spTree>
    <p:extLst>
      <p:ext uri="{BB962C8B-B14F-4D97-AF65-F5344CB8AC3E}">
        <p14:creationId xmlns:p14="http://schemas.microsoft.com/office/powerpoint/2010/main" val="1959875422"/>
      </p:ext>
    </p:extLst>
  </p:cSld>
  <p:clrMapOvr>
    <a:masterClrMapping/>
  </p:clrMapOvr>
  <mc:AlternateContent xmlns:mc="http://schemas.openxmlformats.org/markup-compatibility/2006" xmlns:p14="http://schemas.microsoft.com/office/powerpoint/2010/main">
    <mc:Choice Requires="p14">
      <p:transition spd="slow" p14:dur="2000" advTm="42008"/>
    </mc:Choice>
    <mc:Fallback xmlns="">
      <p:transition spd="slow" advTm="42008"/>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274236"/>
            <a:ext cx="12192000" cy="2309529"/>
          </a:xfrm>
          <a:prstGeom prst="rect">
            <a:avLst/>
          </a:prstGeom>
          <a:solidFill>
            <a:schemeClr val="accent6">
              <a:lumMod val="75000"/>
            </a:schemeClr>
          </a:solidFill>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 name="Content Placeholder 5"/>
          <p:cNvSpPr>
            <a:spLocks noGrp="1"/>
          </p:cNvSpPr>
          <p:nvPr>
            <p:ph idx="1"/>
          </p:nvPr>
        </p:nvSpPr>
        <p:spPr>
          <a:xfrm>
            <a:off x="0" y="2522613"/>
            <a:ext cx="12192000" cy="1844435"/>
          </a:xfrm>
          <a:solidFill>
            <a:schemeClr val="accent6">
              <a:lumMod val="75000"/>
            </a:schemeClr>
          </a:solidFill>
        </p:spPr>
        <p:txBody>
          <a:bodyPr>
            <a:noAutofit/>
          </a:bodyPr>
          <a:lstStyle/>
          <a:p>
            <a:pPr marL="0" indent="0" algn="ctr">
              <a:lnSpc>
                <a:spcPct val="100000"/>
              </a:lnSpc>
              <a:spcBef>
                <a:spcPts val="0"/>
              </a:spcBef>
              <a:buNone/>
            </a:pPr>
            <a:r>
              <a:rPr lang="en-US" sz="5400" b="1">
                <a:solidFill>
                  <a:srgbClr val="FFFF00"/>
                </a:solidFill>
                <a:latin typeface="Arial" panose="020B0604020202020204" pitchFamily="34" charset="0"/>
                <a:cs typeface="Arial" panose="020B0604020202020204" pitchFamily="34" charset="0"/>
              </a:rPr>
              <a:t>What questions may I answer before we conclude …</a:t>
            </a:r>
            <a:endParaRPr lang="en-US" sz="4400" b="1">
              <a:solidFill>
                <a:schemeClr val="bg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665BF37-5DFC-2C49-8103-1C2AA6EB5B31}"/>
              </a:ext>
            </a:extLst>
          </p:cNvPr>
          <p:cNvSpPr txBox="1"/>
          <p:nvPr/>
        </p:nvSpPr>
        <p:spPr>
          <a:xfrm>
            <a:off x="540633" y="4615425"/>
            <a:ext cx="11110734" cy="923330"/>
          </a:xfrm>
          <a:prstGeom prst="rect">
            <a:avLst/>
          </a:prstGeom>
          <a:solidFill>
            <a:schemeClr val="accent6">
              <a:lumMod val="75000"/>
            </a:schemeClr>
          </a:solidFill>
          <a:ln w="28575">
            <a:noFill/>
          </a:ln>
        </p:spPr>
        <p:txBody>
          <a:bodyPr wrap="none" rtlCol="0">
            <a:spAutoFit/>
          </a:bodyPr>
          <a:lstStyle/>
          <a:p>
            <a:r>
              <a:rPr lang="en-US" sz="5400" b="1">
                <a:solidFill>
                  <a:srgbClr val="FFFF00"/>
                </a:solidFill>
                <a:latin typeface="Arial" panose="020B0604020202020204" pitchFamily="34" charset="0"/>
                <a:cs typeface="Arial" panose="020B0604020202020204" pitchFamily="34" charset="0"/>
              </a:rPr>
              <a:t>All questions are good questions</a:t>
            </a:r>
          </a:p>
        </p:txBody>
      </p:sp>
    </p:spTree>
    <p:extLst>
      <p:ext uri="{BB962C8B-B14F-4D97-AF65-F5344CB8AC3E}">
        <p14:creationId xmlns:p14="http://schemas.microsoft.com/office/powerpoint/2010/main" val="3878315364"/>
      </p:ext>
    </p:extLst>
  </p:cSld>
  <p:clrMapOvr>
    <a:masterClrMapping/>
  </p:clrMapOvr>
  <mc:AlternateContent xmlns:mc="http://schemas.openxmlformats.org/markup-compatibility/2006" xmlns:p14="http://schemas.microsoft.com/office/powerpoint/2010/main">
    <mc:Choice Requires="p14">
      <p:transition spd="slow" p14:dur="2000" advTm="3448"/>
    </mc:Choice>
    <mc:Fallback xmlns="">
      <p:transition spd="slow" advTm="344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1A4239-F818-4A8B-B313-689493078372}"/>
              </a:ext>
            </a:extLst>
          </p:cNvPr>
          <p:cNvSpPr/>
          <p:nvPr/>
        </p:nvSpPr>
        <p:spPr>
          <a:xfrm>
            <a:off x="283779" y="2257647"/>
            <a:ext cx="11624440" cy="400110"/>
          </a:xfrm>
          <a:prstGeom prst="rect">
            <a:avLst/>
          </a:prstGeom>
          <a:solidFill>
            <a:schemeClr val="accent6">
              <a:lumMod val="40000"/>
              <a:lumOff val="60000"/>
            </a:schemeClr>
          </a:solidFill>
          <a:ln>
            <a:solidFill>
              <a:srgbClr val="002A7E"/>
            </a:solidFill>
          </a:ln>
        </p:spPr>
        <p:txBody>
          <a:bodyPr wrap="square">
            <a:spAutoFit/>
          </a:bodyPr>
          <a:lstStyle/>
          <a:p>
            <a:pPr marL="457200" indent="-457200">
              <a:spcAft>
                <a:spcPts val="1200"/>
              </a:spcAft>
              <a:buClr>
                <a:srgbClr val="C00000"/>
              </a:buClr>
              <a:buSzPct val="110000"/>
              <a:buFont typeface="+mj-lt"/>
              <a:buAutoNum type="arabicPeriod"/>
            </a:pPr>
            <a:endParaRPr lang="en-US" sz="2000" dirty="0">
              <a:latin typeface="Arial" panose="020B0604020202020204" pitchFamily="34" charset="0"/>
              <a:cs typeface="Arial" panose="020B0604020202020204" pitchFamily="34" charset="0"/>
            </a:endParaRPr>
          </a:p>
        </p:txBody>
      </p:sp>
      <p:sp>
        <p:nvSpPr>
          <p:cNvPr id="6" name="Slide Number Placeholder 12">
            <a:extLst>
              <a:ext uri="{FF2B5EF4-FFF2-40B4-BE49-F238E27FC236}">
                <a16:creationId xmlns:a16="http://schemas.microsoft.com/office/drawing/2014/main" id="{9EC72051-D8C2-544D-ABA5-7185FB13F628}"/>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4</a:t>
            </a:fld>
            <a:endParaRPr lang="en-US" sz="1050" dirty="0"/>
          </a:p>
        </p:txBody>
      </p:sp>
      <p:sp>
        <p:nvSpPr>
          <p:cNvPr id="3" name="TextBox 2">
            <a:extLst>
              <a:ext uri="{FF2B5EF4-FFF2-40B4-BE49-F238E27FC236}">
                <a16:creationId xmlns:a16="http://schemas.microsoft.com/office/drawing/2014/main" id="{A1DB7D31-28C4-B21A-6A68-79975BFE8BAC}"/>
              </a:ext>
            </a:extLst>
          </p:cNvPr>
          <p:cNvSpPr txBox="1"/>
          <p:nvPr/>
        </p:nvSpPr>
        <p:spPr>
          <a:xfrm>
            <a:off x="-433" y="514682"/>
            <a:ext cx="12219710" cy="954107"/>
          </a:xfrm>
          <a:prstGeom prst="rect">
            <a:avLst/>
          </a:prstGeom>
          <a:solidFill>
            <a:schemeClr val="accent6">
              <a:lumMod val="75000"/>
            </a:schemeClr>
          </a:solidFill>
        </p:spPr>
        <p:txBody>
          <a:bodyPr wrap="square" rtlCol="0">
            <a:spAutoFit/>
          </a:bodyPr>
          <a:lstStyle/>
          <a:p>
            <a:r>
              <a:rPr lang="en-US" sz="5600" b="1" dirty="0">
                <a:solidFill>
                  <a:schemeClr val="bg1"/>
                </a:solidFill>
                <a:latin typeface="Bradley Hand ITC" panose="03070402050302030203" pitchFamily="66" charset="0"/>
              </a:rPr>
              <a:t>Housekeeping</a:t>
            </a:r>
          </a:p>
        </p:txBody>
      </p:sp>
    </p:spTree>
    <p:extLst>
      <p:ext uri="{BB962C8B-B14F-4D97-AF65-F5344CB8AC3E}">
        <p14:creationId xmlns:p14="http://schemas.microsoft.com/office/powerpoint/2010/main" val="1895251965"/>
      </p:ext>
    </p:extLst>
  </p:cSld>
  <p:clrMapOvr>
    <a:masterClrMapping/>
  </p:clrMapOvr>
  <mc:AlternateContent xmlns:mc="http://schemas.openxmlformats.org/markup-compatibility/2006" xmlns:p14="http://schemas.microsoft.com/office/powerpoint/2010/main">
    <mc:Choice Requires="p14">
      <p:transition spd="slow" p14:dur="2000" advTm="34935"/>
    </mc:Choice>
    <mc:Fallback xmlns="">
      <p:transition spd="slow" advTm="3493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274236"/>
            <a:ext cx="12192000" cy="2309529"/>
          </a:xfrm>
          <a:prstGeom prst="rect">
            <a:avLst/>
          </a:prstGeom>
          <a:solidFill>
            <a:schemeClr val="accent6">
              <a:lumMod val="75000"/>
            </a:schemeClr>
          </a:solidFill>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5" name="Content Placeholder 5"/>
          <p:cNvSpPr>
            <a:spLocks noGrp="1"/>
          </p:cNvSpPr>
          <p:nvPr>
            <p:ph idx="1"/>
          </p:nvPr>
        </p:nvSpPr>
        <p:spPr>
          <a:xfrm>
            <a:off x="0" y="2522613"/>
            <a:ext cx="12192000" cy="1844435"/>
          </a:xfrm>
          <a:solidFill>
            <a:schemeClr val="accent6">
              <a:lumMod val="75000"/>
            </a:schemeClr>
          </a:solidFill>
        </p:spPr>
        <p:txBody>
          <a:bodyPr>
            <a:noAutofit/>
          </a:bodyPr>
          <a:lstStyle/>
          <a:p>
            <a:pPr marL="0" indent="0" algn="ctr">
              <a:lnSpc>
                <a:spcPct val="100000"/>
              </a:lnSpc>
              <a:spcBef>
                <a:spcPts val="0"/>
              </a:spcBef>
              <a:buNone/>
            </a:pPr>
            <a:r>
              <a:rPr lang="en-US" sz="6000" b="1" dirty="0">
                <a:solidFill>
                  <a:srgbClr val="FFFF00"/>
                </a:solidFill>
                <a:latin typeface="Arial" panose="020B0604020202020204" pitchFamily="34" charset="0"/>
                <a:cs typeface="Arial" panose="020B0604020202020204" pitchFamily="34" charset="0"/>
              </a:rPr>
              <a:t>Appendix 1: OLAP Details</a:t>
            </a:r>
            <a:endParaRPr lang="en-US" sz="4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7083239"/>
      </p:ext>
    </p:extLst>
  </p:cSld>
  <p:clrMapOvr>
    <a:masterClrMapping/>
  </p:clrMapOvr>
  <mc:AlternateContent xmlns:mc="http://schemas.openxmlformats.org/markup-compatibility/2006" xmlns:p14="http://schemas.microsoft.com/office/powerpoint/2010/main">
    <mc:Choice Requires="p14">
      <p:transition spd="slow" p14:dur="2000" advTm="3448"/>
    </mc:Choice>
    <mc:Fallback xmlns="">
      <p:transition spd="slow" advTm="344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8655"/>
            <a:ext cx="12191999" cy="748146"/>
          </a:xfrm>
          <a:prstGeom prst="rect">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l="100000" t="100000"/>
            </a:path>
            <a:tileRect r="-100000" b="-10000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249381"/>
            <a:ext cx="12219710" cy="646331"/>
          </a:xfrm>
          <a:prstGeom prst="rect">
            <a:avLst/>
          </a:prstGeom>
          <a:noFill/>
        </p:spPr>
        <p:txBody>
          <a:bodyPr wrap="square" rtlCol="0">
            <a:spAutoFit/>
          </a:bodyPr>
          <a:lstStyle/>
          <a:p>
            <a:r>
              <a:rPr lang="en-US" sz="3600" b="1" dirty="0">
                <a:solidFill>
                  <a:schemeClr val="bg1"/>
                </a:solidFill>
                <a:latin typeface="Bradley Hand ITC" panose="03070402050302030203" pitchFamily="66" charset="0"/>
              </a:rPr>
              <a:t>Multi-dimensional data in RDMS (Star Diagram Method)</a:t>
            </a:r>
          </a:p>
        </p:txBody>
      </p:sp>
      <p:sp>
        <p:nvSpPr>
          <p:cNvPr id="15" name="Slide Number Placeholder 12">
            <a:extLst>
              <a:ext uri="{FF2B5EF4-FFF2-40B4-BE49-F238E27FC236}">
                <a16:creationId xmlns:a16="http://schemas.microsoft.com/office/drawing/2014/main" id="{89A95A1B-C29E-EB4E-92A5-996FB451F465}"/>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41</a:t>
            </a:fld>
            <a:endParaRPr lang="en-US" sz="1050" dirty="0"/>
          </a:p>
        </p:txBody>
      </p:sp>
      <p:grpSp>
        <p:nvGrpSpPr>
          <p:cNvPr id="6" name="Group 5">
            <a:extLst>
              <a:ext uri="{FF2B5EF4-FFF2-40B4-BE49-F238E27FC236}">
                <a16:creationId xmlns:a16="http://schemas.microsoft.com/office/drawing/2014/main" id="{418D2D61-BF32-0C48-8648-1E80AD071085}"/>
              </a:ext>
            </a:extLst>
          </p:cNvPr>
          <p:cNvGrpSpPr/>
          <p:nvPr/>
        </p:nvGrpSpPr>
        <p:grpSpPr>
          <a:xfrm>
            <a:off x="7328298" y="1694731"/>
            <a:ext cx="4711302" cy="3723936"/>
            <a:chOff x="215826" y="1434352"/>
            <a:chExt cx="5664347" cy="4448288"/>
          </a:xfrm>
        </p:grpSpPr>
        <p:grpSp>
          <p:nvGrpSpPr>
            <p:cNvPr id="7" name="Group 6">
              <a:extLst>
                <a:ext uri="{FF2B5EF4-FFF2-40B4-BE49-F238E27FC236}">
                  <a16:creationId xmlns:a16="http://schemas.microsoft.com/office/drawing/2014/main" id="{C220B5A8-4F4B-944A-9E72-F6A2051C0DED}"/>
                </a:ext>
              </a:extLst>
            </p:cNvPr>
            <p:cNvGrpSpPr/>
            <p:nvPr/>
          </p:nvGrpSpPr>
          <p:grpSpPr>
            <a:xfrm>
              <a:off x="317427" y="1617531"/>
              <a:ext cx="5398633" cy="4081931"/>
              <a:chOff x="5960281" y="1658469"/>
              <a:chExt cx="5398633" cy="4081931"/>
            </a:xfrm>
          </p:grpSpPr>
          <p:grpSp>
            <p:nvGrpSpPr>
              <p:cNvPr id="9" name="Group 8">
                <a:extLst>
                  <a:ext uri="{FF2B5EF4-FFF2-40B4-BE49-F238E27FC236}">
                    <a16:creationId xmlns:a16="http://schemas.microsoft.com/office/drawing/2014/main" id="{C15E9264-BA92-2445-9D21-C1015AC64B0F}"/>
                  </a:ext>
                </a:extLst>
              </p:cNvPr>
              <p:cNvGrpSpPr/>
              <p:nvPr/>
            </p:nvGrpSpPr>
            <p:grpSpPr>
              <a:xfrm>
                <a:off x="5960281" y="1658469"/>
                <a:ext cx="1652253" cy="4081931"/>
                <a:chOff x="5960281" y="1658469"/>
                <a:chExt cx="1652253" cy="4081931"/>
              </a:xfrm>
            </p:grpSpPr>
            <p:sp>
              <p:nvSpPr>
                <p:cNvPr id="14" name="Rectangle 13">
                  <a:extLst>
                    <a:ext uri="{FF2B5EF4-FFF2-40B4-BE49-F238E27FC236}">
                      <a16:creationId xmlns:a16="http://schemas.microsoft.com/office/drawing/2014/main" id="{C1C630FC-E0A6-4D4B-B98F-BE23CD7F0EB9}"/>
                    </a:ext>
                  </a:extLst>
                </p:cNvPr>
                <p:cNvSpPr/>
                <p:nvPr/>
              </p:nvSpPr>
              <p:spPr>
                <a:xfrm>
                  <a:off x="5960281" y="1658469"/>
                  <a:ext cx="1625600" cy="1137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chemeClr val="tx1"/>
                      </a:solidFill>
                    </a:rPr>
                    <a:t>Customer</a:t>
                  </a:r>
                </a:p>
                <a:p>
                  <a:r>
                    <a:rPr lang="en-US" sz="1100" dirty="0">
                      <a:solidFill>
                        <a:schemeClr val="tx1"/>
                      </a:solidFill>
                    </a:rPr>
                    <a:t>(PK) </a:t>
                  </a:r>
                  <a:r>
                    <a:rPr lang="en-US" sz="1100" dirty="0" err="1">
                      <a:solidFill>
                        <a:schemeClr val="tx1"/>
                      </a:solidFill>
                    </a:rPr>
                    <a:t>Customer_ID</a:t>
                  </a:r>
                  <a:endParaRPr lang="en-US" sz="1100" dirty="0">
                    <a:solidFill>
                      <a:schemeClr val="tx1"/>
                    </a:solidFill>
                  </a:endParaRPr>
                </a:p>
                <a:p>
                  <a:r>
                    <a:rPr lang="en-US" sz="1100" dirty="0">
                      <a:solidFill>
                        <a:schemeClr val="tx1"/>
                      </a:solidFill>
                    </a:rPr>
                    <a:t>        </a:t>
                  </a:r>
                  <a:r>
                    <a:rPr lang="en-US" sz="1100" dirty="0" err="1">
                      <a:solidFill>
                        <a:schemeClr val="tx1"/>
                      </a:solidFill>
                    </a:rPr>
                    <a:t>First_Name</a:t>
                  </a:r>
                  <a:r>
                    <a:rPr lang="en-US" sz="1100" dirty="0">
                      <a:solidFill>
                        <a:schemeClr val="tx1"/>
                      </a:solidFill>
                    </a:rPr>
                    <a:t>	</a:t>
                  </a:r>
                </a:p>
                <a:p>
                  <a:r>
                    <a:rPr lang="en-US" sz="1100" dirty="0">
                      <a:solidFill>
                        <a:schemeClr val="tx1"/>
                      </a:solidFill>
                    </a:rPr>
                    <a:t>        …</a:t>
                  </a:r>
                </a:p>
                <a:p>
                  <a:endParaRPr lang="en-US" sz="1200" dirty="0">
                    <a:solidFill>
                      <a:schemeClr val="tx1"/>
                    </a:solidFill>
                  </a:endParaRPr>
                </a:p>
              </p:txBody>
            </p:sp>
            <p:sp>
              <p:nvSpPr>
                <p:cNvPr id="16" name="Rectangle 15">
                  <a:extLst>
                    <a:ext uri="{FF2B5EF4-FFF2-40B4-BE49-F238E27FC236}">
                      <a16:creationId xmlns:a16="http://schemas.microsoft.com/office/drawing/2014/main" id="{B0274715-0647-3040-A980-650480B0BBA6}"/>
                    </a:ext>
                  </a:extLst>
                </p:cNvPr>
                <p:cNvSpPr/>
                <p:nvPr/>
              </p:nvSpPr>
              <p:spPr>
                <a:xfrm>
                  <a:off x="6022793" y="4523291"/>
                  <a:ext cx="1589741" cy="1217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chemeClr val="tx1"/>
                      </a:solidFill>
                    </a:rPr>
                    <a:t>Store</a:t>
                  </a:r>
                  <a:r>
                    <a:rPr lang="en-US" sz="1600" dirty="0">
                      <a:solidFill>
                        <a:schemeClr val="tx1"/>
                      </a:solidFill>
                    </a:rPr>
                    <a:t> </a:t>
                  </a:r>
                </a:p>
                <a:p>
                  <a:r>
                    <a:rPr lang="en-US" sz="1100" dirty="0">
                      <a:solidFill>
                        <a:schemeClr val="tx1"/>
                      </a:solidFill>
                    </a:rPr>
                    <a:t>(PK) </a:t>
                  </a:r>
                  <a:r>
                    <a:rPr lang="en-US" sz="1100" dirty="0" err="1">
                      <a:solidFill>
                        <a:schemeClr val="tx1"/>
                      </a:solidFill>
                    </a:rPr>
                    <a:t>Store_ID</a:t>
                  </a:r>
                  <a:endParaRPr lang="en-US" sz="1100" dirty="0">
                    <a:solidFill>
                      <a:schemeClr val="tx1"/>
                    </a:solidFill>
                  </a:endParaRPr>
                </a:p>
                <a:p>
                  <a:r>
                    <a:rPr lang="en-US" sz="1100" dirty="0">
                      <a:solidFill>
                        <a:schemeClr val="tx1"/>
                      </a:solidFill>
                    </a:rPr>
                    <a:t>        </a:t>
                  </a:r>
                  <a:r>
                    <a:rPr lang="en-US" sz="1100" dirty="0" err="1">
                      <a:solidFill>
                        <a:schemeClr val="tx1"/>
                      </a:solidFill>
                    </a:rPr>
                    <a:t>Store_Num</a:t>
                  </a:r>
                  <a:r>
                    <a:rPr lang="en-US" sz="1100" dirty="0">
                      <a:solidFill>
                        <a:schemeClr val="tx1"/>
                      </a:solidFill>
                    </a:rPr>
                    <a:t>	</a:t>
                  </a:r>
                </a:p>
                <a:p>
                  <a:r>
                    <a:rPr lang="en-US" sz="1100" dirty="0">
                      <a:solidFill>
                        <a:schemeClr val="tx1"/>
                      </a:solidFill>
                    </a:rPr>
                    <a:t>        …</a:t>
                  </a:r>
                </a:p>
              </p:txBody>
            </p:sp>
          </p:grpSp>
          <p:grpSp>
            <p:nvGrpSpPr>
              <p:cNvPr id="10" name="Group 9">
                <a:extLst>
                  <a:ext uri="{FF2B5EF4-FFF2-40B4-BE49-F238E27FC236}">
                    <a16:creationId xmlns:a16="http://schemas.microsoft.com/office/drawing/2014/main" id="{94025814-DEC0-F843-BCD8-81CC32C47B49}"/>
                  </a:ext>
                </a:extLst>
              </p:cNvPr>
              <p:cNvGrpSpPr/>
              <p:nvPr/>
            </p:nvGrpSpPr>
            <p:grpSpPr>
              <a:xfrm>
                <a:off x="9769173" y="1658470"/>
                <a:ext cx="1589741" cy="4081930"/>
                <a:chOff x="9769173" y="1658470"/>
                <a:chExt cx="1589741" cy="4081930"/>
              </a:xfrm>
            </p:grpSpPr>
            <p:sp>
              <p:nvSpPr>
                <p:cNvPr id="12" name="Rectangle 11">
                  <a:extLst>
                    <a:ext uri="{FF2B5EF4-FFF2-40B4-BE49-F238E27FC236}">
                      <a16:creationId xmlns:a16="http://schemas.microsoft.com/office/drawing/2014/main" id="{A4D2F7E1-36AF-DA4D-84CF-F77F3BDC59F2}"/>
                    </a:ext>
                  </a:extLst>
                </p:cNvPr>
                <p:cNvSpPr/>
                <p:nvPr/>
              </p:nvSpPr>
              <p:spPr>
                <a:xfrm>
                  <a:off x="9769173" y="1658470"/>
                  <a:ext cx="1589741" cy="113762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chemeClr val="tx1"/>
                      </a:solidFill>
                    </a:rPr>
                    <a:t>Product</a:t>
                  </a:r>
                  <a:r>
                    <a:rPr lang="en-US" sz="1600" dirty="0">
                      <a:solidFill>
                        <a:schemeClr val="tx1"/>
                      </a:solidFill>
                    </a:rPr>
                    <a:t> </a:t>
                  </a:r>
                </a:p>
                <a:p>
                  <a:r>
                    <a:rPr lang="en-US" sz="1100" dirty="0">
                      <a:solidFill>
                        <a:schemeClr val="tx1"/>
                      </a:solidFill>
                    </a:rPr>
                    <a:t>(PK) </a:t>
                  </a:r>
                  <a:r>
                    <a:rPr lang="en-US" sz="1100" dirty="0" err="1">
                      <a:solidFill>
                        <a:schemeClr val="tx1"/>
                      </a:solidFill>
                    </a:rPr>
                    <a:t>Product_ID</a:t>
                  </a:r>
                  <a:endParaRPr lang="en-US" sz="1100" dirty="0">
                    <a:solidFill>
                      <a:schemeClr val="tx1"/>
                    </a:solidFill>
                  </a:endParaRPr>
                </a:p>
                <a:p>
                  <a:r>
                    <a:rPr lang="en-US" sz="1100" dirty="0">
                      <a:solidFill>
                        <a:schemeClr val="tx1"/>
                      </a:solidFill>
                    </a:rPr>
                    <a:t>        </a:t>
                  </a:r>
                  <a:r>
                    <a:rPr lang="en-US" sz="1100" dirty="0" err="1">
                      <a:solidFill>
                        <a:schemeClr val="tx1"/>
                      </a:solidFill>
                    </a:rPr>
                    <a:t>Prod_Desc</a:t>
                  </a:r>
                  <a:endParaRPr lang="en-US" sz="1100" dirty="0">
                    <a:solidFill>
                      <a:schemeClr val="tx1"/>
                    </a:solidFill>
                  </a:endParaRPr>
                </a:p>
                <a:p>
                  <a:r>
                    <a:rPr lang="en-US" sz="1100" dirty="0">
                      <a:solidFill>
                        <a:schemeClr val="tx1"/>
                      </a:solidFill>
                    </a:rPr>
                    <a:t>        …</a:t>
                  </a:r>
                </a:p>
                <a:p>
                  <a:r>
                    <a:rPr lang="en-US" sz="1100" dirty="0">
                      <a:solidFill>
                        <a:schemeClr val="tx1"/>
                      </a:solidFill>
                    </a:rPr>
                    <a:t>        </a:t>
                  </a:r>
                </a:p>
              </p:txBody>
            </p:sp>
            <p:sp>
              <p:nvSpPr>
                <p:cNvPr id="13" name="Rectangle 12">
                  <a:extLst>
                    <a:ext uri="{FF2B5EF4-FFF2-40B4-BE49-F238E27FC236}">
                      <a16:creationId xmlns:a16="http://schemas.microsoft.com/office/drawing/2014/main" id="{0F6AF4F1-F84C-B242-8CC0-C60BCDC52C7B}"/>
                    </a:ext>
                  </a:extLst>
                </p:cNvPr>
                <p:cNvSpPr/>
                <p:nvPr/>
              </p:nvSpPr>
              <p:spPr>
                <a:xfrm>
                  <a:off x="9769173" y="4523291"/>
                  <a:ext cx="1589741" cy="1217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chemeClr val="tx1"/>
                      </a:solidFill>
                    </a:rPr>
                    <a:t>Date</a:t>
                  </a:r>
                  <a:r>
                    <a:rPr lang="en-US" sz="1600" dirty="0">
                      <a:solidFill>
                        <a:schemeClr val="tx1"/>
                      </a:solidFill>
                    </a:rPr>
                    <a:t>  </a:t>
                  </a:r>
                </a:p>
                <a:p>
                  <a:r>
                    <a:rPr lang="en-US" sz="1100" dirty="0">
                      <a:solidFill>
                        <a:schemeClr val="tx1"/>
                      </a:solidFill>
                    </a:rPr>
                    <a:t>(PK) </a:t>
                  </a:r>
                  <a:r>
                    <a:rPr lang="en-US" sz="1100" dirty="0" err="1">
                      <a:solidFill>
                        <a:schemeClr val="tx1"/>
                      </a:solidFill>
                    </a:rPr>
                    <a:t>Date_ID</a:t>
                  </a:r>
                  <a:endParaRPr lang="en-US" sz="1100" dirty="0">
                    <a:solidFill>
                      <a:schemeClr val="tx1"/>
                    </a:solidFill>
                  </a:endParaRPr>
                </a:p>
                <a:p>
                  <a:r>
                    <a:rPr lang="en-US" sz="1100" dirty="0">
                      <a:solidFill>
                        <a:schemeClr val="tx1"/>
                      </a:solidFill>
                    </a:rPr>
                    <a:t>        Date 	</a:t>
                  </a:r>
                </a:p>
                <a:p>
                  <a:r>
                    <a:rPr lang="en-US" sz="1100" dirty="0">
                      <a:solidFill>
                        <a:schemeClr val="tx1"/>
                      </a:solidFill>
                    </a:rPr>
                    <a:t>        …</a:t>
                  </a:r>
                </a:p>
              </p:txBody>
            </p:sp>
          </p:grpSp>
          <p:sp>
            <p:nvSpPr>
              <p:cNvPr id="11" name="Rectangle 10">
                <a:extLst>
                  <a:ext uri="{FF2B5EF4-FFF2-40B4-BE49-F238E27FC236}">
                    <a16:creationId xmlns:a16="http://schemas.microsoft.com/office/drawing/2014/main" id="{703834DD-0978-4345-A6FF-AD5588A95306}"/>
                  </a:ext>
                </a:extLst>
              </p:cNvPr>
              <p:cNvSpPr/>
              <p:nvPr/>
            </p:nvSpPr>
            <p:spPr>
              <a:xfrm>
                <a:off x="7840700" y="2796090"/>
                <a:ext cx="1700307" cy="19534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chemeClr val="tx1"/>
                    </a:solidFill>
                  </a:rPr>
                  <a:t>Measures</a:t>
                </a:r>
              </a:p>
              <a:p>
                <a:r>
                  <a:rPr lang="en-US" sz="1200" dirty="0">
                    <a:solidFill>
                      <a:schemeClr val="tx1"/>
                    </a:solidFill>
                  </a:rPr>
                  <a:t>(FK) </a:t>
                </a:r>
                <a:r>
                  <a:rPr lang="en-US" sz="1200" dirty="0" err="1">
                    <a:solidFill>
                      <a:schemeClr val="tx1"/>
                    </a:solidFill>
                  </a:rPr>
                  <a:t>Customer_ID</a:t>
                </a:r>
                <a:endParaRPr lang="en-US" sz="1200" dirty="0">
                  <a:solidFill>
                    <a:schemeClr val="tx1"/>
                  </a:solidFill>
                </a:endParaRPr>
              </a:p>
              <a:p>
                <a:r>
                  <a:rPr lang="en-US" sz="1200" dirty="0">
                    <a:solidFill>
                      <a:schemeClr val="tx1"/>
                    </a:solidFill>
                  </a:rPr>
                  <a:t>(FK) </a:t>
                </a:r>
                <a:r>
                  <a:rPr lang="en-US" sz="1200" dirty="0" err="1">
                    <a:solidFill>
                      <a:schemeClr val="tx1"/>
                    </a:solidFill>
                  </a:rPr>
                  <a:t>Store_ID</a:t>
                </a:r>
                <a:endParaRPr lang="en-US" sz="1200" dirty="0">
                  <a:solidFill>
                    <a:schemeClr val="tx1"/>
                  </a:solidFill>
                </a:endParaRPr>
              </a:p>
              <a:p>
                <a:r>
                  <a:rPr lang="en-US" sz="1200" dirty="0">
                    <a:solidFill>
                      <a:schemeClr val="tx1"/>
                    </a:solidFill>
                  </a:rPr>
                  <a:t>(FK) </a:t>
                </a:r>
                <a:r>
                  <a:rPr lang="en-US" sz="1200" dirty="0" err="1">
                    <a:solidFill>
                      <a:schemeClr val="tx1"/>
                    </a:solidFill>
                  </a:rPr>
                  <a:t>Product_ID</a:t>
                </a:r>
                <a:endParaRPr lang="en-US" sz="1200" dirty="0">
                  <a:solidFill>
                    <a:schemeClr val="tx1"/>
                  </a:solidFill>
                </a:endParaRPr>
              </a:p>
              <a:p>
                <a:r>
                  <a:rPr lang="en-US" sz="1200" dirty="0">
                    <a:solidFill>
                      <a:schemeClr val="tx1"/>
                    </a:solidFill>
                  </a:rPr>
                  <a:t>(FK) </a:t>
                </a:r>
                <a:r>
                  <a:rPr lang="en-US" sz="1200" dirty="0" err="1">
                    <a:solidFill>
                      <a:schemeClr val="tx1"/>
                    </a:solidFill>
                  </a:rPr>
                  <a:t>Date_ID</a:t>
                </a:r>
                <a:endParaRPr lang="en-US" sz="1200" dirty="0">
                  <a:solidFill>
                    <a:schemeClr val="tx1"/>
                  </a:solidFill>
                </a:endParaRPr>
              </a:p>
              <a:p>
                <a:r>
                  <a:rPr lang="en-US" sz="1200" dirty="0">
                    <a:solidFill>
                      <a:schemeClr val="tx1"/>
                    </a:solidFill>
                  </a:rPr>
                  <a:t>        Sales Quant</a:t>
                </a:r>
              </a:p>
              <a:p>
                <a:r>
                  <a:rPr lang="en-US" sz="1200" dirty="0">
                    <a:solidFill>
                      <a:schemeClr val="tx1"/>
                    </a:solidFill>
                  </a:rPr>
                  <a:t>        Sales Dollars</a:t>
                </a:r>
              </a:p>
            </p:txBody>
          </p:sp>
        </p:grpSp>
        <p:sp>
          <p:nvSpPr>
            <p:cNvPr id="8" name="Rectangle 7">
              <a:extLst>
                <a:ext uri="{FF2B5EF4-FFF2-40B4-BE49-F238E27FC236}">
                  <a16:creationId xmlns:a16="http://schemas.microsoft.com/office/drawing/2014/main" id="{7BE56F67-3BAC-9F40-92A0-0110CECC7483}"/>
                </a:ext>
              </a:extLst>
            </p:cNvPr>
            <p:cNvSpPr/>
            <p:nvPr/>
          </p:nvSpPr>
          <p:spPr>
            <a:xfrm>
              <a:off x="215826" y="1434352"/>
              <a:ext cx="5664347" cy="44482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p>
          </p:txBody>
        </p:sp>
      </p:grpSp>
      <p:pic>
        <p:nvPicPr>
          <p:cNvPr id="17" name="Picture 16">
            <a:extLst>
              <a:ext uri="{FF2B5EF4-FFF2-40B4-BE49-F238E27FC236}">
                <a16:creationId xmlns:a16="http://schemas.microsoft.com/office/drawing/2014/main" id="{DE5127B5-3ED7-C549-8F93-90EDC9342A77}"/>
              </a:ext>
            </a:extLst>
          </p:cNvPr>
          <p:cNvPicPr>
            <a:picLocks noChangeAspect="1"/>
          </p:cNvPicPr>
          <p:nvPr/>
        </p:nvPicPr>
        <p:blipFill>
          <a:blip r:embed="rId2"/>
          <a:stretch>
            <a:fillRect/>
          </a:stretch>
        </p:blipFill>
        <p:spPr>
          <a:xfrm>
            <a:off x="267828" y="1694731"/>
            <a:ext cx="6761921" cy="1763980"/>
          </a:xfrm>
          <a:prstGeom prst="rect">
            <a:avLst/>
          </a:prstGeom>
        </p:spPr>
      </p:pic>
    </p:spTree>
    <p:extLst>
      <p:ext uri="{BB962C8B-B14F-4D97-AF65-F5344CB8AC3E}">
        <p14:creationId xmlns:p14="http://schemas.microsoft.com/office/powerpoint/2010/main" val="1066412754"/>
      </p:ext>
    </p:extLst>
  </p:cSld>
  <p:clrMapOvr>
    <a:masterClrMapping/>
  </p:clrMapOvr>
  <mc:AlternateContent xmlns:mc="http://schemas.openxmlformats.org/markup-compatibility/2006" xmlns:p14="http://schemas.microsoft.com/office/powerpoint/2010/main">
    <mc:Choice Requires="p14">
      <p:transition spd="slow" p14:dur="2000" advTm="81069"/>
    </mc:Choice>
    <mc:Fallback xmlns="">
      <p:transition spd="slow" advTm="8106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8655"/>
            <a:ext cx="12191999" cy="748146"/>
          </a:xfrm>
          <a:prstGeom prst="rect">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l="100000" t="100000"/>
            </a:path>
            <a:tileRect r="-100000" b="-10000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249381"/>
            <a:ext cx="12219710" cy="646331"/>
          </a:xfrm>
          <a:prstGeom prst="rect">
            <a:avLst/>
          </a:prstGeom>
          <a:noFill/>
        </p:spPr>
        <p:txBody>
          <a:bodyPr wrap="square" rtlCol="0">
            <a:spAutoFit/>
          </a:bodyPr>
          <a:lstStyle/>
          <a:p>
            <a:r>
              <a:rPr lang="en-US" sz="3600" b="1" dirty="0">
                <a:solidFill>
                  <a:schemeClr val="bg1"/>
                </a:solidFill>
                <a:latin typeface="Bradley Hand ITC" panose="03070402050302030203" pitchFamily="66" charset="0"/>
              </a:rPr>
              <a:t>Multi-dimensional data in RDMS (Star Diagram Method)</a:t>
            </a:r>
          </a:p>
        </p:txBody>
      </p:sp>
      <p:sp>
        <p:nvSpPr>
          <p:cNvPr id="15" name="Slide Number Placeholder 12">
            <a:extLst>
              <a:ext uri="{FF2B5EF4-FFF2-40B4-BE49-F238E27FC236}">
                <a16:creationId xmlns:a16="http://schemas.microsoft.com/office/drawing/2014/main" id="{89A95A1B-C29E-EB4E-92A5-996FB451F465}"/>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42</a:t>
            </a:fld>
            <a:endParaRPr lang="en-US" sz="1050" dirty="0"/>
          </a:p>
        </p:txBody>
      </p:sp>
      <p:grpSp>
        <p:nvGrpSpPr>
          <p:cNvPr id="18" name="Group 17">
            <a:extLst>
              <a:ext uri="{FF2B5EF4-FFF2-40B4-BE49-F238E27FC236}">
                <a16:creationId xmlns:a16="http://schemas.microsoft.com/office/drawing/2014/main" id="{A845E39C-BFF7-104C-9AA0-C705209594BC}"/>
              </a:ext>
            </a:extLst>
          </p:cNvPr>
          <p:cNvGrpSpPr/>
          <p:nvPr/>
        </p:nvGrpSpPr>
        <p:grpSpPr>
          <a:xfrm>
            <a:off x="6307666" y="1945712"/>
            <a:ext cx="4248260" cy="3336216"/>
            <a:chOff x="215826" y="1434352"/>
            <a:chExt cx="5664347" cy="4448288"/>
          </a:xfrm>
        </p:grpSpPr>
        <p:grpSp>
          <p:nvGrpSpPr>
            <p:cNvPr id="19" name="Group 18">
              <a:extLst>
                <a:ext uri="{FF2B5EF4-FFF2-40B4-BE49-F238E27FC236}">
                  <a16:creationId xmlns:a16="http://schemas.microsoft.com/office/drawing/2014/main" id="{CCE07DEB-3281-8B4D-887A-EB61C98D135E}"/>
                </a:ext>
              </a:extLst>
            </p:cNvPr>
            <p:cNvGrpSpPr/>
            <p:nvPr/>
          </p:nvGrpSpPr>
          <p:grpSpPr>
            <a:xfrm>
              <a:off x="317427" y="1617531"/>
              <a:ext cx="5398633" cy="4081931"/>
              <a:chOff x="5960281" y="1658469"/>
              <a:chExt cx="5398633" cy="4081931"/>
            </a:xfrm>
          </p:grpSpPr>
          <p:grpSp>
            <p:nvGrpSpPr>
              <p:cNvPr id="21" name="Group 20">
                <a:extLst>
                  <a:ext uri="{FF2B5EF4-FFF2-40B4-BE49-F238E27FC236}">
                    <a16:creationId xmlns:a16="http://schemas.microsoft.com/office/drawing/2014/main" id="{DC6FEAB8-C3ED-9247-BD4F-8B66470750AA}"/>
                  </a:ext>
                </a:extLst>
              </p:cNvPr>
              <p:cNvGrpSpPr/>
              <p:nvPr/>
            </p:nvGrpSpPr>
            <p:grpSpPr>
              <a:xfrm>
                <a:off x="5960281" y="1658469"/>
                <a:ext cx="1652253" cy="4081931"/>
                <a:chOff x="5960281" y="1658469"/>
                <a:chExt cx="1652253" cy="4081931"/>
              </a:xfrm>
            </p:grpSpPr>
            <p:sp>
              <p:nvSpPr>
                <p:cNvPr id="26" name="Rectangle 25">
                  <a:extLst>
                    <a:ext uri="{FF2B5EF4-FFF2-40B4-BE49-F238E27FC236}">
                      <a16:creationId xmlns:a16="http://schemas.microsoft.com/office/drawing/2014/main" id="{EC9667AD-3E07-1A42-B97B-63E592DCF37C}"/>
                    </a:ext>
                  </a:extLst>
                </p:cNvPr>
                <p:cNvSpPr/>
                <p:nvPr/>
              </p:nvSpPr>
              <p:spPr>
                <a:xfrm>
                  <a:off x="5960281" y="1658469"/>
                  <a:ext cx="1625600" cy="1137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chemeClr val="tx1"/>
                      </a:solidFill>
                    </a:rPr>
                    <a:t>Customer</a:t>
                  </a:r>
                </a:p>
                <a:p>
                  <a:r>
                    <a:rPr lang="en-US" sz="1100" dirty="0">
                      <a:solidFill>
                        <a:schemeClr val="tx1"/>
                      </a:solidFill>
                    </a:rPr>
                    <a:t>(PK) </a:t>
                  </a:r>
                  <a:r>
                    <a:rPr lang="en-US" sz="1100" dirty="0" err="1">
                      <a:solidFill>
                        <a:schemeClr val="tx1"/>
                      </a:solidFill>
                    </a:rPr>
                    <a:t>Customer_ID</a:t>
                  </a:r>
                  <a:endParaRPr lang="en-US" sz="1100" dirty="0">
                    <a:solidFill>
                      <a:schemeClr val="tx1"/>
                    </a:solidFill>
                  </a:endParaRPr>
                </a:p>
                <a:p>
                  <a:r>
                    <a:rPr lang="en-US" sz="1100" dirty="0">
                      <a:solidFill>
                        <a:schemeClr val="tx1"/>
                      </a:solidFill>
                    </a:rPr>
                    <a:t>        </a:t>
                  </a:r>
                  <a:r>
                    <a:rPr lang="en-US" sz="1100" dirty="0" err="1">
                      <a:solidFill>
                        <a:schemeClr val="tx1"/>
                      </a:solidFill>
                    </a:rPr>
                    <a:t>First_Name</a:t>
                  </a:r>
                  <a:r>
                    <a:rPr lang="en-US" sz="1100" dirty="0">
                      <a:solidFill>
                        <a:schemeClr val="tx1"/>
                      </a:solidFill>
                    </a:rPr>
                    <a:t>	</a:t>
                  </a:r>
                </a:p>
                <a:p>
                  <a:r>
                    <a:rPr lang="en-US" sz="1100" dirty="0">
                      <a:solidFill>
                        <a:schemeClr val="tx1"/>
                      </a:solidFill>
                    </a:rPr>
                    <a:t>        …</a:t>
                  </a:r>
                </a:p>
                <a:p>
                  <a:endParaRPr lang="en-US" sz="1200" dirty="0">
                    <a:solidFill>
                      <a:schemeClr val="tx1"/>
                    </a:solidFill>
                  </a:endParaRPr>
                </a:p>
              </p:txBody>
            </p:sp>
            <p:sp>
              <p:nvSpPr>
                <p:cNvPr id="27" name="Rectangle 26">
                  <a:extLst>
                    <a:ext uri="{FF2B5EF4-FFF2-40B4-BE49-F238E27FC236}">
                      <a16:creationId xmlns:a16="http://schemas.microsoft.com/office/drawing/2014/main" id="{02610414-020F-D64B-8F1C-ECB8CFB8C6EF}"/>
                    </a:ext>
                  </a:extLst>
                </p:cNvPr>
                <p:cNvSpPr/>
                <p:nvPr/>
              </p:nvSpPr>
              <p:spPr>
                <a:xfrm>
                  <a:off x="6022793" y="4523291"/>
                  <a:ext cx="1589741" cy="1217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chemeClr val="tx1"/>
                      </a:solidFill>
                    </a:rPr>
                    <a:t>Store</a:t>
                  </a:r>
                  <a:r>
                    <a:rPr lang="en-US" sz="1600" dirty="0">
                      <a:solidFill>
                        <a:schemeClr val="tx1"/>
                      </a:solidFill>
                    </a:rPr>
                    <a:t> </a:t>
                  </a:r>
                </a:p>
                <a:p>
                  <a:r>
                    <a:rPr lang="en-US" sz="1100" dirty="0">
                      <a:solidFill>
                        <a:schemeClr val="tx1"/>
                      </a:solidFill>
                    </a:rPr>
                    <a:t>(PK) </a:t>
                  </a:r>
                  <a:r>
                    <a:rPr lang="en-US" sz="1100" dirty="0" err="1">
                      <a:solidFill>
                        <a:schemeClr val="tx1"/>
                      </a:solidFill>
                    </a:rPr>
                    <a:t>Store_ID</a:t>
                  </a:r>
                  <a:endParaRPr lang="en-US" sz="1100" dirty="0">
                    <a:solidFill>
                      <a:schemeClr val="tx1"/>
                    </a:solidFill>
                  </a:endParaRPr>
                </a:p>
                <a:p>
                  <a:r>
                    <a:rPr lang="en-US" sz="1100" dirty="0">
                      <a:solidFill>
                        <a:schemeClr val="tx1"/>
                      </a:solidFill>
                    </a:rPr>
                    <a:t>        </a:t>
                  </a:r>
                  <a:r>
                    <a:rPr lang="en-US" sz="1100" dirty="0" err="1">
                      <a:solidFill>
                        <a:schemeClr val="tx1"/>
                      </a:solidFill>
                    </a:rPr>
                    <a:t>Store_Num</a:t>
                  </a:r>
                  <a:r>
                    <a:rPr lang="en-US" sz="1100" dirty="0">
                      <a:solidFill>
                        <a:schemeClr val="tx1"/>
                      </a:solidFill>
                    </a:rPr>
                    <a:t>	</a:t>
                  </a:r>
                </a:p>
                <a:p>
                  <a:r>
                    <a:rPr lang="en-US" sz="1100" dirty="0">
                      <a:solidFill>
                        <a:schemeClr val="tx1"/>
                      </a:solidFill>
                    </a:rPr>
                    <a:t>        …</a:t>
                  </a:r>
                </a:p>
              </p:txBody>
            </p:sp>
          </p:grpSp>
          <p:grpSp>
            <p:nvGrpSpPr>
              <p:cNvPr id="22" name="Group 21">
                <a:extLst>
                  <a:ext uri="{FF2B5EF4-FFF2-40B4-BE49-F238E27FC236}">
                    <a16:creationId xmlns:a16="http://schemas.microsoft.com/office/drawing/2014/main" id="{EACD37F0-6F6B-864F-9909-A25A2D9CFC3A}"/>
                  </a:ext>
                </a:extLst>
              </p:cNvPr>
              <p:cNvGrpSpPr/>
              <p:nvPr/>
            </p:nvGrpSpPr>
            <p:grpSpPr>
              <a:xfrm>
                <a:off x="9769173" y="1658470"/>
                <a:ext cx="1589741" cy="4081930"/>
                <a:chOff x="9769173" y="1658470"/>
                <a:chExt cx="1589741" cy="4081930"/>
              </a:xfrm>
            </p:grpSpPr>
            <p:sp>
              <p:nvSpPr>
                <p:cNvPr id="24" name="Rectangle 23">
                  <a:extLst>
                    <a:ext uri="{FF2B5EF4-FFF2-40B4-BE49-F238E27FC236}">
                      <a16:creationId xmlns:a16="http://schemas.microsoft.com/office/drawing/2014/main" id="{2B666039-F480-124C-8A76-2A39D877B34B}"/>
                    </a:ext>
                  </a:extLst>
                </p:cNvPr>
                <p:cNvSpPr/>
                <p:nvPr/>
              </p:nvSpPr>
              <p:spPr>
                <a:xfrm>
                  <a:off x="9769173" y="1658470"/>
                  <a:ext cx="1589741" cy="11376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chemeClr val="tx1"/>
                      </a:solidFill>
                    </a:rPr>
                    <a:t>Product</a:t>
                  </a:r>
                  <a:r>
                    <a:rPr lang="en-US" sz="1600" dirty="0">
                      <a:solidFill>
                        <a:schemeClr val="tx1"/>
                      </a:solidFill>
                    </a:rPr>
                    <a:t> </a:t>
                  </a:r>
                </a:p>
                <a:p>
                  <a:r>
                    <a:rPr lang="en-US" sz="1100" dirty="0">
                      <a:solidFill>
                        <a:schemeClr val="tx1"/>
                      </a:solidFill>
                    </a:rPr>
                    <a:t>(PK) </a:t>
                  </a:r>
                  <a:r>
                    <a:rPr lang="en-US" sz="1100" dirty="0" err="1">
                      <a:solidFill>
                        <a:schemeClr val="tx1"/>
                      </a:solidFill>
                    </a:rPr>
                    <a:t>Product_ID</a:t>
                  </a:r>
                  <a:endParaRPr lang="en-US" sz="1100" dirty="0">
                    <a:solidFill>
                      <a:schemeClr val="tx1"/>
                    </a:solidFill>
                  </a:endParaRPr>
                </a:p>
                <a:p>
                  <a:r>
                    <a:rPr lang="en-US" sz="1100" dirty="0">
                      <a:solidFill>
                        <a:schemeClr val="tx1"/>
                      </a:solidFill>
                    </a:rPr>
                    <a:t>        </a:t>
                  </a:r>
                  <a:r>
                    <a:rPr lang="en-US" sz="1100" dirty="0" err="1">
                      <a:solidFill>
                        <a:schemeClr val="tx1"/>
                      </a:solidFill>
                    </a:rPr>
                    <a:t>Prod_Desc</a:t>
                  </a:r>
                  <a:endParaRPr lang="en-US" sz="1100" dirty="0">
                    <a:solidFill>
                      <a:schemeClr val="tx1"/>
                    </a:solidFill>
                  </a:endParaRPr>
                </a:p>
                <a:p>
                  <a:r>
                    <a:rPr lang="en-US" sz="1100" dirty="0">
                      <a:solidFill>
                        <a:schemeClr val="tx1"/>
                      </a:solidFill>
                    </a:rPr>
                    <a:t>        …</a:t>
                  </a:r>
                </a:p>
                <a:p>
                  <a:r>
                    <a:rPr lang="en-US" sz="1100" dirty="0">
                      <a:solidFill>
                        <a:schemeClr val="tx1"/>
                      </a:solidFill>
                    </a:rPr>
                    <a:t>        </a:t>
                  </a:r>
                </a:p>
              </p:txBody>
            </p:sp>
            <p:sp>
              <p:nvSpPr>
                <p:cNvPr id="25" name="Rectangle 24">
                  <a:extLst>
                    <a:ext uri="{FF2B5EF4-FFF2-40B4-BE49-F238E27FC236}">
                      <a16:creationId xmlns:a16="http://schemas.microsoft.com/office/drawing/2014/main" id="{ADABF83F-E85C-F345-9D5A-47CD29283499}"/>
                    </a:ext>
                  </a:extLst>
                </p:cNvPr>
                <p:cNvSpPr/>
                <p:nvPr/>
              </p:nvSpPr>
              <p:spPr>
                <a:xfrm>
                  <a:off x="9769173" y="4523291"/>
                  <a:ext cx="1589741" cy="121710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chemeClr val="tx1"/>
                      </a:solidFill>
                    </a:rPr>
                    <a:t>Date</a:t>
                  </a:r>
                  <a:r>
                    <a:rPr lang="en-US" sz="1600" dirty="0">
                      <a:solidFill>
                        <a:schemeClr val="tx1"/>
                      </a:solidFill>
                    </a:rPr>
                    <a:t>  </a:t>
                  </a:r>
                </a:p>
                <a:p>
                  <a:r>
                    <a:rPr lang="en-US" sz="1100" dirty="0">
                      <a:solidFill>
                        <a:schemeClr val="tx1"/>
                      </a:solidFill>
                    </a:rPr>
                    <a:t>(PK) </a:t>
                  </a:r>
                  <a:r>
                    <a:rPr lang="en-US" sz="1100" dirty="0" err="1">
                      <a:solidFill>
                        <a:schemeClr val="tx1"/>
                      </a:solidFill>
                    </a:rPr>
                    <a:t>Date_ID</a:t>
                  </a:r>
                  <a:endParaRPr lang="en-US" sz="1100" dirty="0">
                    <a:solidFill>
                      <a:schemeClr val="tx1"/>
                    </a:solidFill>
                  </a:endParaRPr>
                </a:p>
                <a:p>
                  <a:r>
                    <a:rPr lang="en-US" sz="1100" dirty="0">
                      <a:solidFill>
                        <a:schemeClr val="tx1"/>
                      </a:solidFill>
                    </a:rPr>
                    <a:t>        Date 	</a:t>
                  </a:r>
                </a:p>
                <a:p>
                  <a:r>
                    <a:rPr lang="en-US" sz="1100" dirty="0">
                      <a:solidFill>
                        <a:schemeClr val="tx1"/>
                      </a:solidFill>
                    </a:rPr>
                    <a:t>        …</a:t>
                  </a:r>
                </a:p>
              </p:txBody>
            </p:sp>
          </p:grpSp>
          <p:sp>
            <p:nvSpPr>
              <p:cNvPr id="23" name="Rectangle 22">
                <a:extLst>
                  <a:ext uri="{FF2B5EF4-FFF2-40B4-BE49-F238E27FC236}">
                    <a16:creationId xmlns:a16="http://schemas.microsoft.com/office/drawing/2014/main" id="{1F05388C-A734-1845-BAFB-6DAD552B8F93}"/>
                  </a:ext>
                </a:extLst>
              </p:cNvPr>
              <p:cNvSpPr/>
              <p:nvPr/>
            </p:nvSpPr>
            <p:spPr>
              <a:xfrm>
                <a:off x="7840700" y="2796090"/>
                <a:ext cx="1700307" cy="19534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chemeClr val="tx1"/>
                    </a:solidFill>
                  </a:rPr>
                  <a:t>Measures</a:t>
                </a:r>
              </a:p>
              <a:p>
                <a:r>
                  <a:rPr lang="en-US" sz="1200" dirty="0">
                    <a:solidFill>
                      <a:schemeClr val="tx1"/>
                    </a:solidFill>
                  </a:rPr>
                  <a:t>(FK) </a:t>
                </a:r>
                <a:r>
                  <a:rPr lang="en-US" sz="1200" dirty="0" err="1">
                    <a:solidFill>
                      <a:schemeClr val="tx1"/>
                    </a:solidFill>
                  </a:rPr>
                  <a:t>Customer_ID</a:t>
                </a:r>
                <a:endParaRPr lang="en-US" sz="1200" dirty="0">
                  <a:solidFill>
                    <a:schemeClr val="tx1"/>
                  </a:solidFill>
                </a:endParaRPr>
              </a:p>
              <a:p>
                <a:r>
                  <a:rPr lang="en-US" sz="1200" dirty="0">
                    <a:solidFill>
                      <a:schemeClr val="tx1"/>
                    </a:solidFill>
                  </a:rPr>
                  <a:t>(FK) </a:t>
                </a:r>
                <a:r>
                  <a:rPr lang="en-US" sz="1200" dirty="0" err="1">
                    <a:solidFill>
                      <a:schemeClr val="tx1"/>
                    </a:solidFill>
                  </a:rPr>
                  <a:t>Store_ID</a:t>
                </a:r>
                <a:endParaRPr lang="en-US" sz="1200" dirty="0">
                  <a:solidFill>
                    <a:schemeClr val="tx1"/>
                  </a:solidFill>
                </a:endParaRPr>
              </a:p>
              <a:p>
                <a:r>
                  <a:rPr lang="en-US" sz="1200" dirty="0">
                    <a:solidFill>
                      <a:schemeClr val="tx1"/>
                    </a:solidFill>
                  </a:rPr>
                  <a:t>(FK) </a:t>
                </a:r>
                <a:r>
                  <a:rPr lang="en-US" sz="1200" dirty="0" err="1">
                    <a:solidFill>
                      <a:schemeClr val="tx1"/>
                    </a:solidFill>
                  </a:rPr>
                  <a:t>Product_ID</a:t>
                </a:r>
                <a:endParaRPr lang="en-US" sz="1200" dirty="0">
                  <a:solidFill>
                    <a:schemeClr val="tx1"/>
                  </a:solidFill>
                </a:endParaRPr>
              </a:p>
              <a:p>
                <a:r>
                  <a:rPr lang="en-US" sz="1200" dirty="0">
                    <a:solidFill>
                      <a:schemeClr val="tx1"/>
                    </a:solidFill>
                  </a:rPr>
                  <a:t>(FK) </a:t>
                </a:r>
                <a:r>
                  <a:rPr lang="en-US" sz="1200" dirty="0" err="1">
                    <a:solidFill>
                      <a:schemeClr val="tx1"/>
                    </a:solidFill>
                  </a:rPr>
                  <a:t>Date_ID</a:t>
                </a:r>
                <a:endParaRPr lang="en-US" sz="1200" dirty="0">
                  <a:solidFill>
                    <a:schemeClr val="tx1"/>
                  </a:solidFill>
                </a:endParaRPr>
              </a:p>
              <a:p>
                <a:r>
                  <a:rPr lang="en-US" sz="1200" dirty="0">
                    <a:solidFill>
                      <a:schemeClr val="tx1"/>
                    </a:solidFill>
                  </a:rPr>
                  <a:t>        Sales Quant</a:t>
                </a:r>
              </a:p>
              <a:p>
                <a:r>
                  <a:rPr lang="en-US" sz="1200" dirty="0">
                    <a:solidFill>
                      <a:schemeClr val="tx1"/>
                    </a:solidFill>
                  </a:rPr>
                  <a:t>        Sales Dollars</a:t>
                </a:r>
              </a:p>
            </p:txBody>
          </p:sp>
        </p:grpSp>
        <p:sp>
          <p:nvSpPr>
            <p:cNvPr id="20" name="Rectangle 19">
              <a:extLst>
                <a:ext uri="{FF2B5EF4-FFF2-40B4-BE49-F238E27FC236}">
                  <a16:creationId xmlns:a16="http://schemas.microsoft.com/office/drawing/2014/main" id="{90A7D3BA-31A8-8E4B-BA64-9A2BC5CFCB90}"/>
                </a:ext>
              </a:extLst>
            </p:cNvPr>
            <p:cNvSpPr/>
            <p:nvPr/>
          </p:nvSpPr>
          <p:spPr>
            <a:xfrm>
              <a:off x="215826" y="1434352"/>
              <a:ext cx="5664347" cy="44482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p>
          </p:txBody>
        </p:sp>
      </p:grpSp>
      <p:pic>
        <p:nvPicPr>
          <p:cNvPr id="28" name="Picture 27">
            <a:extLst>
              <a:ext uri="{FF2B5EF4-FFF2-40B4-BE49-F238E27FC236}">
                <a16:creationId xmlns:a16="http://schemas.microsoft.com/office/drawing/2014/main" id="{6B9B9B30-E3E6-BE46-AC8A-D501746C6AEE}"/>
              </a:ext>
            </a:extLst>
          </p:cNvPr>
          <p:cNvPicPr>
            <a:picLocks noChangeAspect="1"/>
          </p:cNvPicPr>
          <p:nvPr/>
        </p:nvPicPr>
        <p:blipFill>
          <a:blip r:embed="rId2"/>
          <a:stretch>
            <a:fillRect/>
          </a:stretch>
        </p:blipFill>
        <p:spPr>
          <a:xfrm>
            <a:off x="1628153" y="2823570"/>
            <a:ext cx="4572375" cy="1148855"/>
          </a:xfrm>
          <a:prstGeom prst="rect">
            <a:avLst/>
          </a:prstGeom>
        </p:spPr>
      </p:pic>
    </p:spTree>
    <p:extLst>
      <p:ext uri="{BB962C8B-B14F-4D97-AF65-F5344CB8AC3E}">
        <p14:creationId xmlns:p14="http://schemas.microsoft.com/office/powerpoint/2010/main" val="407724677"/>
      </p:ext>
    </p:extLst>
  </p:cSld>
  <p:clrMapOvr>
    <a:masterClrMapping/>
  </p:clrMapOvr>
  <mc:AlternateContent xmlns:mc="http://schemas.openxmlformats.org/markup-compatibility/2006" xmlns:p14="http://schemas.microsoft.com/office/powerpoint/2010/main">
    <mc:Choice Requires="p14">
      <p:transition spd="slow" p14:dur="2000" advTm="81069"/>
    </mc:Choice>
    <mc:Fallback xmlns="">
      <p:transition spd="slow" advTm="81069"/>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8655"/>
            <a:ext cx="12191999" cy="748146"/>
          </a:xfrm>
          <a:prstGeom prst="rect">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l="100000" t="100000"/>
            </a:path>
            <a:tileRect r="-100000" b="-10000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249381"/>
            <a:ext cx="12219710" cy="646331"/>
          </a:xfrm>
          <a:prstGeom prst="rect">
            <a:avLst/>
          </a:prstGeom>
          <a:noFill/>
        </p:spPr>
        <p:txBody>
          <a:bodyPr wrap="square" rtlCol="0">
            <a:spAutoFit/>
          </a:bodyPr>
          <a:lstStyle/>
          <a:p>
            <a:r>
              <a:rPr lang="en-US" sz="3600" b="1" dirty="0">
                <a:solidFill>
                  <a:schemeClr val="bg1"/>
                </a:solidFill>
                <a:latin typeface="Bradley Hand ITC" panose="03070402050302030203" pitchFamily="66" charset="0"/>
              </a:rPr>
              <a:t>Multi-dimensional data in RDMS (Star Diagram Method)</a:t>
            </a:r>
          </a:p>
        </p:txBody>
      </p:sp>
      <p:sp>
        <p:nvSpPr>
          <p:cNvPr id="15" name="Slide Number Placeholder 12">
            <a:extLst>
              <a:ext uri="{FF2B5EF4-FFF2-40B4-BE49-F238E27FC236}">
                <a16:creationId xmlns:a16="http://schemas.microsoft.com/office/drawing/2014/main" id="{89A95A1B-C29E-EB4E-92A5-996FB451F465}"/>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43</a:t>
            </a:fld>
            <a:endParaRPr lang="en-US" sz="1050" dirty="0"/>
          </a:p>
        </p:txBody>
      </p:sp>
      <p:grpSp>
        <p:nvGrpSpPr>
          <p:cNvPr id="18" name="Group 17">
            <a:extLst>
              <a:ext uri="{FF2B5EF4-FFF2-40B4-BE49-F238E27FC236}">
                <a16:creationId xmlns:a16="http://schemas.microsoft.com/office/drawing/2014/main" id="{4F4A201F-BF4C-C644-B425-5BE997B316EA}"/>
              </a:ext>
            </a:extLst>
          </p:cNvPr>
          <p:cNvGrpSpPr/>
          <p:nvPr/>
        </p:nvGrpSpPr>
        <p:grpSpPr>
          <a:xfrm>
            <a:off x="5731933" y="1610234"/>
            <a:ext cx="4248260" cy="3336216"/>
            <a:chOff x="215826" y="1434352"/>
            <a:chExt cx="5664347" cy="4448288"/>
          </a:xfrm>
        </p:grpSpPr>
        <p:grpSp>
          <p:nvGrpSpPr>
            <p:cNvPr id="19" name="Group 18">
              <a:extLst>
                <a:ext uri="{FF2B5EF4-FFF2-40B4-BE49-F238E27FC236}">
                  <a16:creationId xmlns:a16="http://schemas.microsoft.com/office/drawing/2014/main" id="{85FACD08-E25E-4D46-BF90-AE005823A273}"/>
                </a:ext>
              </a:extLst>
            </p:cNvPr>
            <p:cNvGrpSpPr/>
            <p:nvPr/>
          </p:nvGrpSpPr>
          <p:grpSpPr>
            <a:xfrm>
              <a:off x="317427" y="1617531"/>
              <a:ext cx="5398633" cy="4081931"/>
              <a:chOff x="5960281" y="1658469"/>
              <a:chExt cx="5398633" cy="4081931"/>
            </a:xfrm>
          </p:grpSpPr>
          <p:grpSp>
            <p:nvGrpSpPr>
              <p:cNvPr id="21" name="Group 20">
                <a:extLst>
                  <a:ext uri="{FF2B5EF4-FFF2-40B4-BE49-F238E27FC236}">
                    <a16:creationId xmlns:a16="http://schemas.microsoft.com/office/drawing/2014/main" id="{ABDB0510-AD66-3A45-82D2-5C8AE9B4466E}"/>
                  </a:ext>
                </a:extLst>
              </p:cNvPr>
              <p:cNvGrpSpPr/>
              <p:nvPr/>
            </p:nvGrpSpPr>
            <p:grpSpPr>
              <a:xfrm>
                <a:off x="5960281" y="1658469"/>
                <a:ext cx="1652253" cy="4081931"/>
                <a:chOff x="5960281" y="1658469"/>
                <a:chExt cx="1652253" cy="4081931"/>
              </a:xfrm>
            </p:grpSpPr>
            <p:sp>
              <p:nvSpPr>
                <p:cNvPr id="26" name="Rectangle 25">
                  <a:extLst>
                    <a:ext uri="{FF2B5EF4-FFF2-40B4-BE49-F238E27FC236}">
                      <a16:creationId xmlns:a16="http://schemas.microsoft.com/office/drawing/2014/main" id="{369AD94F-9F8C-7D40-BAA5-EF1C1A63556F}"/>
                    </a:ext>
                  </a:extLst>
                </p:cNvPr>
                <p:cNvSpPr/>
                <p:nvPr/>
              </p:nvSpPr>
              <p:spPr>
                <a:xfrm>
                  <a:off x="5960281" y="1658469"/>
                  <a:ext cx="1625600" cy="1137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chemeClr val="tx1"/>
                      </a:solidFill>
                    </a:rPr>
                    <a:t>Customer</a:t>
                  </a:r>
                </a:p>
                <a:p>
                  <a:r>
                    <a:rPr lang="en-US" sz="1100" dirty="0">
                      <a:solidFill>
                        <a:schemeClr val="tx1"/>
                      </a:solidFill>
                    </a:rPr>
                    <a:t>(PK) </a:t>
                  </a:r>
                  <a:r>
                    <a:rPr lang="en-US" sz="1100" dirty="0" err="1">
                      <a:solidFill>
                        <a:schemeClr val="tx1"/>
                      </a:solidFill>
                    </a:rPr>
                    <a:t>Customer_ID</a:t>
                  </a:r>
                  <a:endParaRPr lang="en-US" sz="1100" dirty="0">
                    <a:solidFill>
                      <a:schemeClr val="tx1"/>
                    </a:solidFill>
                  </a:endParaRPr>
                </a:p>
                <a:p>
                  <a:r>
                    <a:rPr lang="en-US" sz="1100" dirty="0">
                      <a:solidFill>
                        <a:schemeClr val="tx1"/>
                      </a:solidFill>
                    </a:rPr>
                    <a:t>        </a:t>
                  </a:r>
                  <a:r>
                    <a:rPr lang="en-US" sz="1100" dirty="0" err="1">
                      <a:solidFill>
                        <a:schemeClr val="tx1"/>
                      </a:solidFill>
                    </a:rPr>
                    <a:t>First_Name</a:t>
                  </a:r>
                  <a:r>
                    <a:rPr lang="en-US" sz="1100" dirty="0">
                      <a:solidFill>
                        <a:schemeClr val="tx1"/>
                      </a:solidFill>
                    </a:rPr>
                    <a:t>	</a:t>
                  </a:r>
                </a:p>
                <a:p>
                  <a:r>
                    <a:rPr lang="en-US" sz="1100" dirty="0">
                      <a:solidFill>
                        <a:schemeClr val="tx1"/>
                      </a:solidFill>
                    </a:rPr>
                    <a:t>        …</a:t>
                  </a:r>
                </a:p>
                <a:p>
                  <a:endParaRPr lang="en-US" sz="1200" dirty="0">
                    <a:solidFill>
                      <a:schemeClr val="tx1"/>
                    </a:solidFill>
                  </a:endParaRPr>
                </a:p>
              </p:txBody>
            </p:sp>
            <p:sp>
              <p:nvSpPr>
                <p:cNvPr id="27" name="Rectangle 26">
                  <a:extLst>
                    <a:ext uri="{FF2B5EF4-FFF2-40B4-BE49-F238E27FC236}">
                      <a16:creationId xmlns:a16="http://schemas.microsoft.com/office/drawing/2014/main" id="{8B695CFC-72C2-0845-ABD0-FFF35FEDB2AB}"/>
                    </a:ext>
                  </a:extLst>
                </p:cNvPr>
                <p:cNvSpPr/>
                <p:nvPr/>
              </p:nvSpPr>
              <p:spPr>
                <a:xfrm>
                  <a:off x="6022793" y="4523291"/>
                  <a:ext cx="1589741" cy="121710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chemeClr val="tx1"/>
                      </a:solidFill>
                    </a:rPr>
                    <a:t>Store</a:t>
                  </a:r>
                  <a:r>
                    <a:rPr lang="en-US" sz="1600" dirty="0">
                      <a:solidFill>
                        <a:schemeClr val="tx1"/>
                      </a:solidFill>
                    </a:rPr>
                    <a:t> </a:t>
                  </a:r>
                </a:p>
                <a:p>
                  <a:r>
                    <a:rPr lang="en-US" sz="1100" dirty="0">
                      <a:solidFill>
                        <a:schemeClr val="tx1"/>
                      </a:solidFill>
                    </a:rPr>
                    <a:t>(PK) </a:t>
                  </a:r>
                  <a:r>
                    <a:rPr lang="en-US" sz="1100" dirty="0" err="1">
                      <a:solidFill>
                        <a:schemeClr val="tx1"/>
                      </a:solidFill>
                    </a:rPr>
                    <a:t>Store_ID</a:t>
                  </a:r>
                  <a:endParaRPr lang="en-US" sz="1100" dirty="0">
                    <a:solidFill>
                      <a:schemeClr val="tx1"/>
                    </a:solidFill>
                  </a:endParaRPr>
                </a:p>
                <a:p>
                  <a:r>
                    <a:rPr lang="en-US" sz="1100" dirty="0">
                      <a:solidFill>
                        <a:schemeClr val="tx1"/>
                      </a:solidFill>
                    </a:rPr>
                    <a:t>        </a:t>
                  </a:r>
                  <a:r>
                    <a:rPr lang="en-US" sz="1100" dirty="0" err="1">
                      <a:solidFill>
                        <a:schemeClr val="tx1"/>
                      </a:solidFill>
                    </a:rPr>
                    <a:t>Store_Num</a:t>
                  </a:r>
                  <a:r>
                    <a:rPr lang="en-US" sz="1100" dirty="0">
                      <a:solidFill>
                        <a:schemeClr val="tx1"/>
                      </a:solidFill>
                    </a:rPr>
                    <a:t>	</a:t>
                  </a:r>
                </a:p>
                <a:p>
                  <a:r>
                    <a:rPr lang="en-US" sz="1100" dirty="0">
                      <a:solidFill>
                        <a:schemeClr val="tx1"/>
                      </a:solidFill>
                    </a:rPr>
                    <a:t>        …</a:t>
                  </a:r>
                </a:p>
              </p:txBody>
            </p:sp>
          </p:grpSp>
          <p:grpSp>
            <p:nvGrpSpPr>
              <p:cNvPr id="22" name="Group 21">
                <a:extLst>
                  <a:ext uri="{FF2B5EF4-FFF2-40B4-BE49-F238E27FC236}">
                    <a16:creationId xmlns:a16="http://schemas.microsoft.com/office/drawing/2014/main" id="{8040DEE8-701B-2649-A3F4-1991AB6DD107}"/>
                  </a:ext>
                </a:extLst>
              </p:cNvPr>
              <p:cNvGrpSpPr/>
              <p:nvPr/>
            </p:nvGrpSpPr>
            <p:grpSpPr>
              <a:xfrm>
                <a:off x="9769173" y="1658470"/>
                <a:ext cx="1589741" cy="4081930"/>
                <a:chOff x="9769173" y="1658470"/>
                <a:chExt cx="1589741" cy="4081930"/>
              </a:xfrm>
            </p:grpSpPr>
            <p:sp>
              <p:nvSpPr>
                <p:cNvPr id="24" name="Rectangle 23">
                  <a:extLst>
                    <a:ext uri="{FF2B5EF4-FFF2-40B4-BE49-F238E27FC236}">
                      <a16:creationId xmlns:a16="http://schemas.microsoft.com/office/drawing/2014/main" id="{9DE9E4FF-23AB-2949-A4B3-B551AB91AC1A}"/>
                    </a:ext>
                  </a:extLst>
                </p:cNvPr>
                <p:cNvSpPr/>
                <p:nvPr/>
              </p:nvSpPr>
              <p:spPr>
                <a:xfrm>
                  <a:off x="9769173" y="1658470"/>
                  <a:ext cx="1589741" cy="11376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chemeClr val="tx1"/>
                      </a:solidFill>
                    </a:rPr>
                    <a:t>Product</a:t>
                  </a:r>
                  <a:r>
                    <a:rPr lang="en-US" sz="1600" dirty="0">
                      <a:solidFill>
                        <a:schemeClr val="tx1"/>
                      </a:solidFill>
                    </a:rPr>
                    <a:t> </a:t>
                  </a:r>
                </a:p>
                <a:p>
                  <a:r>
                    <a:rPr lang="en-US" sz="1100" dirty="0">
                      <a:solidFill>
                        <a:schemeClr val="tx1"/>
                      </a:solidFill>
                    </a:rPr>
                    <a:t>(PK) </a:t>
                  </a:r>
                  <a:r>
                    <a:rPr lang="en-US" sz="1100" dirty="0" err="1">
                      <a:solidFill>
                        <a:schemeClr val="tx1"/>
                      </a:solidFill>
                    </a:rPr>
                    <a:t>Product_ID</a:t>
                  </a:r>
                  <a:endParaRPr lang="en-US" sz="1100" dirty="0">
                    <a:solidFill>
                      <a:schemeClr val="tx1"/>
                    </a:solidFill>
                  </a:endParaRPr>
                </a:p>
                <a:p>
                  <a:r>
                    <a:rPr lang="en-US" sz="1100" dirty="0">
                      <a:solidFill>
                        <a:schemeClr val="tx1"/>
                      </a:solidFill>
                    </a:rPr>
                    <a:t>        </a:t>
                  </a:r>
                  <a:r>
                    <a:rPr lang="en-US" sz="1100" dirty="0" err="1">
                      <a:solidFill>
                        <a:schemeClr val="tx1"/>
                      </a:solidFill>
                    </a:rPr>
                    <a:t>Prod_Desc</a:t>
                  </a:r>
                  <a:endParaRPr lang="en-US" sz="1100" dirty="0">
                    <a:solidFill>
                      <a:schemeClr val="tx1"/>
                    </a:solidFill>
                  </a:endParaRPr>
                </a:p>
                <a:p>
                  <a:r>
                    <a:rPr lang="en-US" sz="1100" dirty="0">
                      <a:solidFill>
                        <a:schemeClr val="tx1"/>
                      </a:solidFill>
                    </a:rPr>
                    <a:t>        …</a:t>
                  </a:r>
                </a:p>
                <a:p>
                  <a:r>
                    <a:rPr lang="en-US" sz="1100" dirty="0">
                      <a:solidFill>
                        <a:schemeClr val="tx1"/>
                      </a:solidFill>
                    </a:rPr>
                    <a:t>        </a:t>
                  </a:r>
                </a:p>
              </p:txBody>
            </p:sp>
            <p:sp>
              <p:nvSpPr>
                <p:cNvPr id="25" name="Rectangle 24">
                  <a:extLst>
                    <a:ext uri="{FF2B5EF4-FFF2-40B4-BE49-F238E27FC236}">
                      <a16:creationId xmlns:a16="http://schemas.microsoft.com/office/drawing/2014/main" id="{308C71BC-24C5-5E47-82F6-087C85CE58F3}"/>
                    </a:ext>
                  </a:extLst>
                </p:cNvPr>
                <p:cNvSpPr/>
                <p:nvPr/>
              </p:nvSpPr>
              <p:spPr>
                <a:xfrm>
                  <a:off x="9769173" y="4523291"/>
                  <a:ext cx="1589741" cy="1217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chemeClr val="tx1"/>
                      </a:solidFill>
                    </a:rPr>
                    <a:t>Date</a:t>
                  </a:r>
                  <a:r>
                    <a:rPr lang="en-US" sz="1600" dirty="0">
                      <a:solidFill>
                        <a:schemeClr val="tx1"/>
                      </a:solidFill>
                    </a:rPr>
                    <a:t>  </a:t>
                  </a:r>
                </a:p>
                <a:p>
                  <a:r>
                    <a:rPr lang="en-US" sz="1100" dirty="0">
                      <a:solidFill>
                        <a:schemeClr val="tx1"/>
                      </a:solidFill>
                    </a:rPr>
                    <a:t>(PK) </a:t>
                  </a:r>
                  <a:r>
                    <a:rPr lang="en-US" sz="1100" dirty="0" err="1">
                      <a:solidFill>
                        <a:schemeClr val="tx1"/>
                      </a:solidFill>
                    </a:rPr>
                    <a:t>Date_ID</a:t>
                  </a:r>
                  <a:endParaRPr lang="en-US" sz="1100" dirty="0">
                    <a:solidFill>
                      <a:schemeClr val="tx1"/>
                    </a:solidFill>
                  </a:endParaRPr>
                </a:p>
                <a:p>
                  <a:r>
                    <a:rPr lang="en-US" sz="1100" dirty="0">
                      <a:solidFill>
                        <a:schemeClr val="tx1"/>
                      </a:solidFill>
                    </a:rPr>
                    <a:t>        Date 	</a:t>
                  </a:r>
                </a:p>
                <a:p>
                  <a:r>
                    <a:rPr lang="en-US" sz="1100" dirty="0">
                      <a:solidFill>
                        <a:schemeClr val="tx1"/>
                      </a:solidFill>
                    </a:rPr>
                    <a:t>        …</a:t>
                  </a:r>
                </a:p>
              </p:txBody>
            </p:sp>
          </p:grpSp>
          <p:sp>
            <p:nvSpPr>
              <p:cNvPr id="23" name="Rectangle 22">
                <a:extLst>
                  <a:ext uri="{FF2B5EF4-FFF2-40B4-BE49-F238E27FC236}">
                    <a16:creationId xmlns:a16="http://schemas.microsoft.com/office/drawing/2014/main" id="{48D33BA9-2D67-9842-96D1-6FEE41DB2908}"/>
                  </a:ext>
                </a:extLst>
              </p:cNvPr>
              <p:cNvSpPr/>
              <p:nvPr/>
            </p:nvSpPr>
            <p:spPr>
              <a:xfrm>
                <a:off x="7840700" y="2796090"/>
                <a:ext cx="1700307" cy="19534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chemeClr val="tx1"/>
                    </a:solidFill>
                  </a:rPr>
                  <a:t>Measures</a:t>
                </a:r>
              </a:p>
              <a:p>
                <a:r>
                  <a:rPr lang="en-US" sz="1200" dirty="0">
                    <a:solidFill>
                      <a:schemeClr val="tx1"/>
                    </a:solidFill>
                  </a:rPr>
                  <a:t>(FK) </a:t>
                </a:r>
                <a:r>
                  <a:rPr lang="en-US" sz="1200" dirty="0" err="1">
                    <a:solidFill>
                      <a:schemeClr val="tx1"/>
                    </a:solidFill>
                  </a:rPr>
                  <a:t>Customer_ID</a:t>
                </a:r>
                <a:endParaRPr lang="en-US" sz="1200" dirty="0">
                  <a:solidFill>
                    <a:schemeClr val="tx1"/>
                  </a:solidFill>
                </a:endParaRPr>
              </a:p>
              <a:p>
                <a:r>
                  <a:rPr lang="en-US" sz="1200" dirty="0">
                    <a:solidFill>
                      <a:schemeClr val="tx1"/>
                    </a:solidFill>
                  </a:rPr>
                  <a:t>(FK) </a:t>
                </a:r>
                <a:r>
                  <a:rPr lang="en-US" sz="1200" dirty="0" err="1">
                    <a:solidFill>
                      <a:schemeClr val="tx1"/>
                    </a:solidFill>
                  </a:rPr>
                  <a:t>Store_ID</a:t>
                </a:r>
                <a:endParaRPr lang="en-US" sz="1200" dirty="0">
                  <a:solidFill>
                    <a:schemeClr val="tx1"/>
                  </a:solidFill>
                </a:endParaRPr>
              </a:p>
              <a:p>
                <a:r>
                  <a:rPr lang="en-US" sz="1200" dirty="0">
                    <a:solidFill>
                      <a:schemeClr val="tx1"/>
                    </a:solidFill>
                  </a:rPr>
                  <a:t>(FK) </a:t>
                </a:r>
                <a:r>
                  <a:rPr lang="en-US" sz="1200" dirty="0" err="1">
                    <a:solidFill>
                      <a:schemeClr val="tx1"/>
                    </a:solidFill>
                  </a:rPr>
                  <a:t>Product_ID</a:t>
                </a:r>
                <a:endParaRPr lang="en-US" sz="1200" dirty="0">
                  <a:solidFill>
                    <a:schemeClr val="tx1"/>
                  </a:solidFill>
                </a:endParaRPr>
              </a:p>
              <a:p>
                <a:r>
                  <a:rPr lang="en-US" sz="1200" dirty="0">
                    <a:solidFill>
                      <a:schemeClr val="tx1"/>
                    </a:solidFill>
                  </a:rPr>
                  <a:t>(FK) </a:t>
                </a:r>
                <a:r>
                  <a:rPr lang="en-US" sz="1200" dirty="0" err="1">
                    <a:solidFill>
                      <a:schemeClr val="tx1"/>
                    </a:solidFill>
                  </a:rPr>
                  <a:t>Date_ID</a:t>
                </a:r>
                <a:endParaRPr lang="en-US" sz="1200" dirty="0">
                  <a:solidFill>
                    <a:schemeClr val="tx1"/>
                  </a:solidFill>
                </a:endParaRPr>
              </a:p>
              <a:p>
                <a:r>
                  <a:rPr lang="en-US" sz="1200" dirty="0">
                    <a:solidFill>
                      <a:schemeClr val="tx1"/>
                    </a:solidFill>
                  </a:rPr>
                  <a:t>        Sales Quant</a:t>
                </a:r>
              </a:p>
              <a:p>
                <a:r>
                  <a:rPr lang="en-US" sz="1200" dirty="0">
                    <a:solidFill>
                      <a:schemeClr val="tx1"/>
                    </a:solidFill>
                  </a:rPr>
                  <a:t>        Sales Dollars</a:t>
                </a:r>
              </a:p>
            </p:txBody>
          </p:sp>
        </p:grpSp>
        <p:sp>
          <p:nvSpPr>
            <p:cNvPr id="20" name="Rectangle 19">
              <a:extLst>
                <a:ext uri="{FF2B5EF4-FFF2-40B4-BE49-F238E27FC236}">
                  <a16:creationId xmlns:a16="http://schemas.microsoft.com/office/drawing/2014/main" id="{74C972F6-2B32-6D4B-BCB2-B012CB0303AF}"/>
                </a:ext>
              </a:extLst>
            </p:cNvPr>
            <p:cNvSpPr/>
            <p:nvPr/>
          </p:nvSpPr>
          <p:spPr>
            <a:xfrm>
              <a:off x="215826" y="1434352"/>
              <a:ext cx="5664347" cy="44482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p>
          </p:txBody>
        </p:sp>
      </p:grpSp>
      <p:pic>
        <p:nvPicPr>
          <p:cNvPr id="28" name="Picture 27">
            <a:extLst>
              <a:ext uri="{FF2B5EF4-FFF2-40B4-BE49-F238E27FC236}">
                <a16:creationId xmlns:a16="http://schemas.microsoft.com/office/drawing/2014/main" id="{16D8458F-693D-8943-8CD1-31B396AED81F}"/>
              </a:ext>
            </a:extLst>
          </p:cNvPr>
          <p:cNvPicPr>
            <a:picLocks noChangeAspect="1"/>
          </p:cNvPicPr>
          <p:nvPr/>
        </p:nvPicPr>
        <p:blipFill>
          <a:blip r:embed="rId2"/>
          <a:stretch>
            <a:fillRect/>
          </a:stretch>
        </p:blipFill>
        <p:spPr>
          <a:xfrm>
            <a:off x="1007532" y="5007932"/>
            <a:ext cx="8786347" cy="780564"/>
          </a:xfrm>
          <a:prstGeom prst="rect">
            <a:avLst/>
          </a:prstGeom>
        </p:spPr>
      </p:pic>
    </p:spTree>
    <p:extLst>
      <p:ext uri="{BB962C8B-B14F-4D97-AF65-F5344CB8AC3E}">
        <p14:creationId xmlns:p14="http://schemas.microsoft.com/office/powerpoint/2010/main" val="2434605774"/>
      </p:ext>
    </p:extLst>
  </p:cSld>
  <p:clrMapOvr>
    <a:masterClrMapping/>
  </p:clrMapOvr>
  <mc:AlternateContent xmlns:mc="http://schemas.openxmlformats.org/markup-compatibility/2006" xmlns:p14="http://schemas.microsoft.com/office/powerpoint/2010/main">
    <mc:Choice Requires="p14">
      <p:transition spd="slow" p14:dur="2000" advTm="81069"/>
    </mc:Choice>
    <mc:Fallback xmlns="">
      <p:transition spd="slow" advTm="81069"/>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8655"/>
            <a:ext cx="12191999" cy="748146"/>
          </a:xfrm>
          <a:prstGeom prst="rect">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l="100000" t="100000"/>
            </a:path>
            <a:tileRect r="-100000" b="-10000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249381"/>
            <a:ext cx="12219710" cy="646331"/>
          </a:xfrm>
          <a:prstGeom prst="rect">
            <a:avLst/>
          </a:prstGeom>
          <a:noFill/>
        </p:spPr>
        <p:txBody>
          <a:bodyPr wrap="square" rtlCol="0">
            <a:spAutoFit/>
          </a:bodyPr>
          <a:lstStyle/>
          <a:p>
            <a:r>
              <a:rPr lang="en-US" sz="3600" b="1" dirty="0">
                <a:solidFill>
                  <a:schemeClr val="bg1"/>
                </a:solidFill>
                <a:latin typeface="Bradley Hand ITC" panose="03070402050302030203" pitchFamily="66" charset="0"/>
              </a:rPr>
              <a:t>Multi-dimensional data in RDMS (Star Diagram Method)</a:t>
            </a:r>
          </a:p>
        </p:txBody>
      </p:sp>
      <p:sp>
        <p:nvSpPr>
          <p:cNvPr id="15" name="Slide Number Placeholder 12">
            <a:extLst>
              <a:ext uri="{FF2B5EF4-FFF2-40B4-BE49-F238E27FC236}">
                <a16:creationId xmlns:a16="http://schemas.microsoft.com/office/drawing/2014/main" id="{89A95A1B-C29E-EB4E-92A5-996FB451F465}"/>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44</a:t>
            </a:fld>
            <a:endParaRPr lang="en-US" sz="1050" dirty="0"/>
          </a:p>
        </p:txBody>
      </p:sp>
      <p:grpSp>
        <p:nvGrpSpPr>
          <p:cNvPr id="18" name="Group 17">
            <a:extLst>
              <a:ext uri="{FF2B5EF4-FFF2-40B4-BE49-F238E27FC236}">
                <a16:creationId xmlns:a16="http://schemas.microsoft.com/office/drawing/2014/main" id="{65CFBAF1-C381-B34B-AF84-5A8C60B7E828}"/>
              </a:ext>
            </a:extLst>
          </p:cNvPr>
          <p:cNvGrpSpPr/>
          <p:nvPr/>
        </p:nvGrpSpPr>
        <p:grpSpPr>
          <a:xfrm>
            <a:off x="6477000" y="1547438"/>
            <a:ext cx="4248260" cy="3336216"/>
            <a:chOff x="215826" y="1434352"/>
            <a:chExt cx="5664347" cy="4448288"/>
          </a:xfrm>
        </p:grpSpPr>
        <p:grpSp>
          <p:nvGrpSpPr>
            <p:cNvPr id="19" name="Group 18">
              <a:extLst>
                <a:ext uri="{FF2B5EF4-FFF2-40B4-BE49-F238E27FC236}">
                  <a16:creationId xmlns:a16="http://schemas.microsoft.com/office/drawing/2014/main" id="{D6100078-C0D2-8546-AE0F-8DF8CB9C9680}"/>
                </a:ext>
              </a:extLst>
            </p:cNvPr>
            <p:cNvGrpSpPr/>
            <p:nvPr/>
          </p:nvGrpSpPr>
          <p:grpSpPr>
            <a:xfrm>
              <a:off x="317427" y="1617531"/>
              <a:ext cx="5398633" cy="4081931"/>
              <a:chOff x="5960281" y="1658469"/>
              <a:chExt cx="5398633" cy="4081931"/>
            </a:xfrm>
          </p:grpSpPr>
          <p:grpSp>
            <p:nvGrpSpPr>
              <p:cNvPr id="21" name="Group 20">
                <a:extLst>
                  <a:ext uri="{FF2B5EF4-FFF2-40B4-BE49-F238E27FC236}">
                    <a16:creationId xmlns:a16="http://schemas.microsoft.com/office/drawing/2014/main" id="{A2E396F4-9634-5042-8D58-10BC63470A84}"/>
                  </a:ext>
                </a:extLst>
              </p:cNvPr>
              <p:cNvGrpSpPr/>
              <p:nvPr/>
            </p:nvGrpSpPr>
            <p:grpSpPr>
              <a:xfrm>
                <a:off x="5960281" y="1658469"/>
                <a:ext cx="1652253" cy="4081931"/>
                <a:chOff x="5960281" y="1658469"/>
                <a:chExt cx="1652253" cy="4081931"/>
              </a:xfrm>
            </p:grpSpPr>
            <p:sp>
              <p:nvSpPr>
                <p:cNvPr id="26" name="Rectangle 25">
                  <a:extLst>
                    <a:ext uri="{FF2B5EF4-FFF2-40B4-BE49-F238E27FC236}">
                      <a16:creationId xmlns:a16="http://schemas.microsoft.com/office/drawing/2014/main" id="{175FF05A-1925-8045-953A-01EA6FCEA593}"/>
                    </a:ext>
                  </a:extLst>
                </p:cNvPr>
                <p:cNvSpPr/>
                <p:nvPr/>
              </p:nvSpPr>
              <p:spPr>
                <a:xfrm>
                  <a:off x="5960281" y="1658469"/>
                  <a:ext cx="1625600" cy="1137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chemeClr val="tx1"/>
                      </a:solidFill>
                    </a:rPr>
                    <a:t>Customer</a:t>
                  </a:r>
                </a:p>
                <a:p>
                  <a:r>
                    <a:rPr lang="en-US" sz="1100" dirty="0">
                      <a:solidFill>
                        <a:schemeClr val="tx1"/>
                      </a:solidFill>
                    </a:rPr>
                    <a:t>(PK) </a:t>
                  </a:r>
                  <a:r>
                    <a:rPr lang="en-US" sz="1100" dirty="0" err="1">
                      <a:solidFill>
                        <a:schemeClr val="tx1"/>
                      </a:solidFill>
                    </a:rPr>
                    <a:t>Customer_ID</a:t>
                  </a:r>
                  <a:endParaRPr lang="en-US" sz="1100" dirty="0">
                    <a:solidFill>
                      <a:schemeClr val="tx1"/>
                    </a:solidFill>
                  </a:endParaRPr>
                </a:p>
                <a:p>
                  <a:r>
                    <a:rPr lang="en-US" sz="1100" dirty="0">
                      <a:solidFill>
                        <a:schemeClr val="tx1"/>
                      </a:solidFill>
                    </a:rPr>
                    <a:t>        </a:t>
                  </a:r>
                  <a:r>
                    <a:rPr lang="en-US" sz="1100" dirty="0" err="1">
                      <a:solidFill>
                        <a:schemeClr val="tx1"/>
                      </a:solidFill>
                    </a:rPr>
                    <a:t>First_Name</a:t>
                  </a:r>
                  <a:r>
                    <a:rPr lang="en-US" sz="1100" dirty="0">
                      <a:solidFill>
                        <a:schemeClr val="tx1"/>
                      </a:solidFill>
                    </a:rPr>
                    <a:t>	</a:t>
                  </a:r>
                </a:p>
                <a:p>
                  <a:r>
                    <a:rPr lang="en-US" sz="1100" dirty="0">
                      <a:solidFill>
                        <a:schemeClr val="tx1"/>
                      </a:solidFill>
                    </a:rPr>
                    <a:t>        …</a:t>
                  </a:r>
                </a:p>
                <a:p>
                  <a:endParaRPr lang="en-US" sz="1200" dirty="0">
                    <a:solidFill>
                      <a:schemeClr val="tx1"/>
                    </a:solidFill>
                  </a:endParaRPr>
                </a:p>
              </p:txBody>
            </p:sp>
            <p:sp>
              <p:nvSpPr>
                <p:cNvPr id="27" name="Rectangle 26">
                  <a:extLst>
                    <a:ext uri="{FF2B5EF4-FFF2-40B4-BE49-F238E27FC236}">
                      <a16:creationId xmlns:a16="http://schemas.microsoft.com/office/drawing/2014/main" id="{0425810F-0AAC-6E49-AC23-0A8FAF1104D7}"/>
                    </a:ext>
                  </a:extLst>
                </p:cNvPr>
                <p:cNvSpPr/>
                <p:nvPr/>
              </p:nvSpPr>
              <p:spPr>
                <a:xfrm>
                  <a:off x="6022793" y="4523291"/>
                  <a:ext cx="1589741" cy="1217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chemeClr val="tx1"/>
                      </a:solidFill>
                    </a:rPr>
                    <a:t>Store</a:t>
                  </a:r>
                  <a:r>
                    <a:rPr lang="en-US" sz="1600" dirty="0">
                      <a:solidFill>
                        <a:schemeClr val="tx1"/>
                      </a:solidFill>
                    </a:rPr>
                    <a:t> </a:t>
                  </a:r>
                </a:p>
                <a:p>
                  <a:r>
                    <a:rPr lang="en-US" sz="1100" dirty="0">
                      <a:solidFill>
                        <a:schemeClr val="tx1"/>
                      </a:solidFill>
                    </a:rPr>
                    <a:t>(PK) </a:t>
                  </a:r>
                  <a:r>
                    <a:rPr lang="en-US" sz="1100" dirty="0" err="1">
                      <a:solidFill>
                        <a:schemeClr val="tx1"/>
                      </a:solidFill>
                    </a:rPr>
                    <a:t>Store_ID</a:t>
                  </a:r>
                  <a:endParaRPr lang="en-US" sz="1100" dirty="0">
                    <a:solidFill>
                      <a:schemeClr val="tx1"/>
                    </a:solidFill>
                  </a:endParaRPr>
                </a:p>
                <a:p>
                  <a:r>
                    <a:rPr lang="en-US" sz="1100" dirty="0">
                      <a:solidFill>
                        <a:schemeClr val="tx1"/>
                      </a:solidFill>
                    </a:rPr>
                    <a:t>        </a:t>
                  </a:r>
                  <a:r>
                    <a:rPr lang="en-US" sz="1100" dirty="0" err="1">
                      <a:solidFill>
                        <a:schemeClr val="tx1"/>
                      </a:solidFill>
                    </a:rPr>
                    <a:t>Store_Num</a:t>
                  </a:r>
                  <a:r>
                    <a:rPr lang="en-US" sz="1100" dirty="0">
                      <a:solidFill>
                        <a:schemeClr val="tx1"/>
                      </a:solidFill>
                    </a:rPr>
                    <a:t>	</a:t>
                  </a:r>
                </a:p>
                <a:p>
                  <a:r>
                    <a:rPr lang="en-US" sz="1100" dirty="0">
                      <a:solidFill>
                        <a:schemeClr val="tx1"/>
                      </a:solidFill>
                    </a:rPr>
                    <a:t>        …</a:t>
                  </a:r>
                </a:p>
              </p:txBody>
            </p:sp>
          </p:grpSp>
          <p:grpSp>
            <p:nvGrpSpPr>
              <p:cNvPr id="22" name="Group 21">
                <a:extLst>
                  <a:ext uri="{FF2B5EF4-FFF2-40B4-BE49-F238E27FC236}">
                    <a16:creationId xmlns:a16="http://schemas.microsoft.com/office/drawing/2014/main" id="{FC3E77B6-6E07-3D4A-9350-1CD8945F9E21}"/>
                  </a:ext>
                </a:extLst>
              </p:cNvPr>
              <p:cNvGrpSpPr/>
              <p:nvPr/>
            </p:nvGrpSpPr>
            <p:grpSpPr>
              <a:xfrm>
                <a:off x="9769173" y="1658470"/>
                <a:ext cx="1589741" cy="4081930"/>
                <a:chOff x="9769173" y="1658470"/>
                <a:chExt cx="1589741" cy="4081930"/>
              </a:xfrm>
            </p:grpSpPr>
            <p:sp>
              <p:nvSpPr>
                <p:cNvPr id="24" name="Rectangle 23">
                  <a:extLst>
                    <a:ext uri="{FF2B5EF4-FFF2-40B4-BE49-F238E27FC236}">
                      <a16:creationId xmlns:a16="http://schemas.microsoft.com/office/drawing/2014/main" id="{AD5A2AAC-0E35-4E41-88CC-533DACBF0402}"/>
                    </a:ext>
                  </a:extLst>
                </p:cNvPr>
                <p:cNvSpPr/>
                <p:nvPr/>
              </p:nvSpPr>
              <p:spPr>
                <a:xfrm>
                  <a:off x="9769173" y="1658470"/>
                  <a:ext cx="1589741" cy="11376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chemeClr val="tx1"/>
                      </a:solidFill>
                    </a:rPr>
                    <a:t>Product</a:t>
                  </a:r>
                  <a:r>
                    <a:rPr lang="en-US" sz="1600" dirty="0">
                      <a:solidFill>
                        <a:schemeClr val="tx1"/>
                      </a:solidFill>
                    </a:rPr>
                    <a:t> </a:t>
                  </a:r>
                </a:p>
                <a:p>
                  <a:r>
                    <a:rPr lang="en-US" sz="1100" dirty="0">
                      <a:solidFill>
                        <a:schemeClr val="tx1"/>
                      </a:solidFill>
                    </a:rPr>
                    <a:t>(PK) </a:t>
                  </a:r>
                  <a:r>
                    <a:rPr lang="en-US" sz="1100" dirty="0" err="1">
                      <a:solidFill>
                        <a:schemeClr val="tx1"/>
                      </a:solidFill>
                    </a:rPr>
                    <a:t>Product_ID</a:t>
                  </a:r>
                  <a:endParaRPr lang="en-US" sz="1100" dirty="0">
                    <a:solidFill>
                      <a:schemeClr val="tx1"/>
                    </a:solidFill>
                  </a:endParaRPr>
                </a:p>
                <a:p>
                  <a:r>
                    <a:rPr lang="en-US" sz="1100" dirty="0">
                      <a:solidFill>
                        <a:schemeClr val="tx1"/>
                      </a:solidFill>
                    </a:rPr>
                    <a:t>        </a:t>
                  </a:r>
                  <a:r>
                    <a:rPr lang="en-US" sz="1100" dirty="0" err="1">
                      <a:solidFill>
                        <a:schemeClr val="tx1"/>
                      </a:solidFill>
                    </a:rPr>
                    <a:t>Prod_Desc</a:t>
                  </a:r>
                  <a:endParaRPr lang="en-US" sz="1100" dirty="0">
                    <a:solidFill>
                      <a:schemeClr val="tx1"/>
                    </a:solidFill>
                  </a:endParaRPr>
                </a:p>
                <a:p>
                  <a:r>
                    <a:rPr lang="en-US" sz="1100" dirty="0">
                      <a:solidFill>
                        <a:schemeClr val="tx1"/>
                      </a:solidFill>
                    </a:rPr>
                    <a:t>        …</a:t>
                  </a:r>
                </a:p>
                <a:p>
                  <a:r>
                    <a:rPr lang="en-US" sz="1100" dirty="0">
                      <a:solidFill>
                        <a:schemeClr val="tx1"/>
                      </a:solidFill>
                    </a:rPr>
                    <a:t>        </a:t>
                  </a:r>
                </a:p>
              </p:txBody>
            </p:sp>
            <p:sp>
              <p:nvSpPr>
                <p:cNvPr id="25" name="Rectangle 24">
                  <a:extLst>
                    <a:ext uri="{FF2B5EF4-FFF2-40B4-BE49-F238E27FC236}">
                      <a16:creationId xmlns:a16="http://schemas.microsoft.com/office/drawing/2014/main" id="{F3F8622A-7779-A64B-8527-A3D205A6F3F0}"/>
                    </a:ext>
                  </a:extLst>
                </p:cNvPr>
                <p:cNvSpPr/>
                <p:nvPr/>
              </p:nvSpPr>
              <p:spPr>
                <a:xfrm>
                  <a:off x="9769173" y="4523291"/>
                  <a:ext cx="1589741" cy="1217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chemeClr val="tx1"/>
                      </a:solidFill>
                    </a:rPr>
                    <a:t>Date</a:t>
                  </a:r>
                  <a:r>
                    <a:rPr lang="en-US" sz="1600" dirty="0">
                      <a:solidFill>
                        <a:schemeClr val="tx1"/>
                      </a:solidFill>
                    </a:rPr>
                    <a:t>  </a:t>
                  </a:r>
                </a:p>
                <a:p>
                  <a:r>
                    <a:rPr lang="en-US" sz="1100" dirty="0">
                      <a:solidFill>
                        <a:schemeClr val="tx1"/>
                      </a:solidFill>
                    </a:rPr>
                    <a:t>(PK) </a:t>
                  </a:r>
                  <a:r>
                    <a:rPr lang="en-US" sz="1100" dirty="0" err="1">
                      <a:solidFill>
                        <a:schemeClr val="tx1"/>
                      </a:solidFill>
                    </a:rPr>
                    <a:t>Date_ID</a:t>
                  </a:r>
                  <a:endParaRPr lang="en-US" sz="1100" dirty="0">
                    <a:solidFill>
                      <a:schemeClr val="tx1"/>
                    </a:solidFill>
                  </a:endParaRPr>
                </a:p>
                <a:p>
                  <a:r>
                    <a:rPr lang="en-US" sz="1100" dirty="0">
                      <a:solidFill>
                        <a:schemeClr val="tx1"/>
                      </a:solidFill>
                    </a:rPr>
                    <a:t>        Date 	</a:t>
                  </a:r>
                </a:p>
                <a:p>
                  <a:r>
                    <a:rPr lang="en-US" sz="1100" dirty="0">
                      <a:solidFill>
                        <a:schemeClr val="tx1"/>
                      </a:solidFill>
                    </a:rPr>
                    <a:t>        …</a:t>
                  </a:r>
                </a:p>
              </p:txBody>
            </p:sp>
          </p:grpSp>
          <p:sp>
            <p:nvSpPr>
              <p:cNvPr id="23" name="Rectangle 22">
                <a:extLst>
                  <a:ext uri="{FF2B5EF4-FFF2-40B4-BE49-F238E27FC236}">
                    <a16:creationId xmlns:a16="http://schemas.microsoft.com/office/drawing/2014/main" id="{FE5410CC-E8FA-C94F-8F96-4BD46E5328D4}"/>
                  </a:ext>
                </a:extLst>
              </p:cNvPr>
              <p:cNvSpPr/>
              <p:nvPr/>
            </p:nvSpPr>
            <p:spPr>
              <a:xfrm>
                <a:off x="7840700" y="2796090"/>
                <a:ext cx="1700307" cy="195340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chemeClr val="tx1"/>
                    </a:solidFill>
                  </a:rPr>
                  <a:t>Measures</a:t>
                </a:r>
              </a:p>
              <a:p>
                <a:r>
                  <a:rPr lang="en-US" sz="1200" dirty="0">
                    <a:solidFill>
                      <a:schemeClr val="tx1"/>
                    </a:solidFill>
                  </a:rPr>
                  <a:t>(FK) </a:t>
                </a:r>
                <a:r>
                  <a:rPr lang="en-US" sz="1200" dirty="0" err="1">
                    <a:solidFill>
                      <a:schemeClr val="tx1"/>
                    </a:solidFill>
                  </a:rPr>
                  <a:t>Customer_ID</a:t>
                </a:r>
                <a:endParaRPr lang="en-US" sz="1200" dirty="0">
                  <a:solidFill>
                    <a:schemeClr val="tx1"/>
                  </a:solidFill>
                </a:endParaRPr>
              </a:p>
              <a:p>
                <a:r>
                  <a:rPr lang="en-US" sz="1200" dirty="0">
                    <a:solidFill>
                      <a:schemeClr val="tx1"/>
                    </a:solidFill>
                  </a:rPr>
                  <a:t>(FK) </a:t>
                </a:r>
                <a:r>
                  <a:rPr lang="en-US" sz="1200" dirty="0" err="1">
                    <a:solidFill>
                      <a:schemeClr val="tx1"/>
                    </a:solidFill>
                  </a:rPr>
                  <a:t>Store_ID</a:t>
                </a:r>
                <a:endParaRPr lang="en-US" sz="1200" dirty="0">
                  <a:solidFill>
                    <a:schemeClr val="tx1"/>
                  </a:solidFill>
                </a:endParaRPr>
              </a:p>
              <a:p>
                <a:r>
                  <a:rPr lang="en-US" sz="1200" dirty="0">
                    <a:solidFill>
                      <a:schemeClr val="tx1"/>
                    </a:solidFill>
                  </a:rPr>
                  <a:t>(FK) </a:t>
                </a:r>
                <a:r>
                  <a:rPr lang="en-US" sz="1200" dirty="0" err="1">
                    <a:solidFill>
                      <a:schemeClr val="tx1"/>
                    </a:solidFill>
                  </a:rPr>
                  <a:t>Product_ID</a:t>
                </a:r>
                <a:endParaRPr lang="en-US" sz="1200" dirty="0">
                  <a:solidFill>
                    <a:schemeClr val="tx1"/>
                  </a:solidFill>
                </a:endParaRPr>
              </a:p>
              <a:p>
                <a:r>
                  <a:rPr lang="en-US" sz="1200" dirty="0">
                    <a:solidFill>
                      <a:schemeClr val="tx1"/>
                    </a:solidFill>
                  </a:rPr>
                  <a:t>(FK) </a:t>
                </a:r>
                <a:r>
                  <a:rPr lang="en-US" sz="1200" dirty="0" err="1">
                    <a:solidFill>
                      <a:schemeClr val="tx1"/>
                    </a:solidFill>
                  </a:rPr>
                  <a:t>Date_ID</a:t>
                </a:r>
                <a:endParaRPr lang="en-US" sz="1200" dirty="0">
                  <a:solidFill>
                    <a:schemeClr val="tx1"/>
                  </a:solidFill>
                </a:endParaRPr>
              </a:p>
              <a:p>
                <a:r>
                  <a:rPr lang="en-US" sz="1200" dirty="0">
                    <a:solidFill>
                      <a:schemeClr val="tx1"/>
                    </a:solidFill>
                  </a:rPr>
                  <a:t>        Sales Quant</a:t>
                </a:r>
              </a:p>
              <a:p>
                <a:r>
                  <a:rPr lang="en-US" sz="1200" dirty="0">
                    <a:solidFill>
                      <a:schemeClr val="tx1"/>
                    </a:solidFill>
                  </a:rPr>
                  <a:t>        Sales Dollars</a:t>
                </a:r>
              </a:p>
            </p:txBody>
          </p:sp>
        </p:grpSp>
        <p:sp>
          <p:nvSpPr>
            <p:cNvPr id="20" name="Rectangle 19">
              <a:extLst>
                <a:ext uri="{FF2B5EF4-FFF2-40B4-BE49-F238E27FC236}">
                  <a16:creationId xmlns:a16="http://schemas.microsoft.com/office/drawing/2014/main" id="{2833795B-1CF2-CC48-B896-0D0470703CD0}"/>
                </a:ext>
              </a:extLst>
            </p:cNvPr>
            <p:cNvSpPr/>
            <p:nvPr/>
          </p:nvSpPr>
          <p:spPr>
            <a:xfrm>
              <a:off x="215826" y="1434352"/>
              <a:ext cx="5664347" cy="44482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p>
          </p:txBody>
        </p:sp>
      </p:grpSp>
      <p:pic>
        <p:nvPicPr>
          <p:cNvPr id="28" name="Picture 27">
            <a:extLst>
              <a:ext uri="{FF2B5EF4-FFF2-40B4-BE49-F238E27FC236}">
                <a16:creationId xmlns:a16="http://schemas.microsoft.com/office/drawing/2014/main" id="{5007B47D-E0E1-5A40-9525-B0A407872A37}"/>
              </a:ext>
            </a:extLst>
          </p:cNvPr>
          <p:cNvPicPr>
            <a:picLocks noChangeAspect="1"/>
          </p:cNvPicPr>
          <p:nvPr/>
        </p:nvPicPr>
        <p:blipFill>
          <a:blip r:embed="rId2"/>
          <a:stretch>
            <a:fillRect/>
          </a:stretch>
        </p:blipFill>
        <p:spPr>
          <a:xfrm>
            <a:off x="1787905" y="1710975"/>
            <a:ext cx="4565757" cy="924650"/>
          </a:xfrm>
          <a:prstGeom prst="rect">
            <a:avLst/>
          </a:prstGeom>
        </p:spPr>
      </p:pic>
      <p:grpSp>
        <p:nvGrpSpPr>
          <p:cNvPr id="29" name="Group 28">
            <a:extLst>
              <a:ext uri="{FF2B5EF4-FFF2-40B4-BE49-F238E27FC236}">
                <a16:creationId xmlns:a16="http://schemas.microsoft.com/office/drawing/2014/main" id="{DCFF0CDB-08E4-0048-8E52-12327917285F}"/>
              </a:ext>
            </a:extLst>
          </p:cNvPr>
          <p:cNvGrpSpPr/>
          <p:nvPr/>
        </p:nvGrpSpPr>
        <p:grpSpPr>
          <a:xfrm>
            <a:off x="1962631" y="2945193"/>
            <a:ext cx="4395788" cy="2735010"/>
            <a:chOff x="6682976" y="2148840"/>
            <a:chExt cx="5213114" cy="3187700"/>
          </a:xfrm>
        </p:grpSpPr>
        <p:pic>
          <p:nvPicPr>
            <p:cNvPr id="30" name="Picture 29">
              <a:extLst>
                <a:ext uri="{FF2B5EF4-FFF2-40B4-BE49-F238E27FC236}">
                  <a16:creationId xmlns:a16="http://schemas.microsoft.com/office/drawing/2014/main" id="{B89DF934-367F-0741-B3C7-B269611A3F57}"/>
                </a:ext>
              </a:extLst>
            </p:cNvPr>
            <p:cNvPicPr>
              <a:picLocks noChangeAspect="1"/>
            </p:cNvPicPr>
            <p:nvPr/>
          </p:nvPicPr>
          <p:blipFill rotWithShape="1">
            <a:blip r:embed="rId3"/>
            <a:srcRect l="14304" t="19032"/>
            <a:stretch/>
          </p:blipFill>
          <p:spPr>
            <a:xfrm>
              <a:off x="6682976" y="2148840"/>
              <a:ext cx="5213114" cy="3187700"/>
            </a:xfrm>
            <a:prstGeom prst="rect">
              <a:avLst/>
            </a:prstGeom>
          </p:spPr>
        </p:pic>
        <p:sp>
          <p:nvSpPr>
            <p:cNvPr id="31" name="Rectangle 30">
              <a:extLst>
                <a:ext uri="{FF2B5EF4-FFF2-40B4-BE49-F238E27FC236}">
                  <a16:creationId xmlns:a16="http://schemas.microsoft.com/office/drawing/2014/main" id="{B90149EB-6622-9C40-8F42-27E25BF3B1B1}"/>
                </a:ext>
              </a:extLst>
            </p:cNvPr>
            <p:cNvSpPr/>
            <p:nvPr/>
          </p:nvSpPr>
          <p:spPr>
            <a:xfrm>
              <a:off x="6682976" y="2355726"/>
              <a:ext cx="1241824" cy="235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1173967825"/>
      </p:ext>
    </p:extLst>
  </p:cSld>
  <p:clrMapOvr>
    <a:masterClrMapping/>
  </p:clrMapOvr>
  <mc:AlternateContent xmlns:mc="http://schemas.openxmlformats.org/markup-compatibility/2006" xmlns:p14="http://schemas.microsoft.com/office/powerpoint/2010/main">
    <mc:Choice Requires="p14">
      <p:transition spd="slow" p14:dur="2000" advTm="81069"/>
    </mc:Choice>
    <mc:Fallback xmlns="">
      <p:transition spd="slow" advTm="810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8655"/>
            <a:ext cx="12191999" cy="748146"/>
          </a:xfrm>
          <a:prstGeom prst="rect">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l="100000" t="100000"/>
            </a:path>
            <a:tileRect r="-100000" b="-10000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249381"/>
            <a:ext cx="12219710" cy="830997"/>
          </a:xfrm>
          <a:prstGeom prst="rect">
            <a:avLst/>
          </a:prstGeom>
          <a:noFill/>
        </p:spPr>
        <p:txBody>
          <a:bodyPr wrap="square" rtlCol="0">
            <a:spAutoFit/>
          </a:bodyPr>
          <a:lstStyle/>
          <a:p>
            <a:r>
              <a:rPr lang="en-US" sz="4800" b="1" dirty="0">
                <a:solidFill>
                  <a:schemeClr val="bg1"/>
                </a:solidFill>
                <a:latin typeface="Bradley Hand ITC" panose="03070402050302030203" pitchFamily="66" charset="0"/>
              </a:rPr>
              <a:t>OLAP Operations</a:t>
            </a:r>
          </a:p>
        </p:txBody>
      </p:sp>
      <p:sp>
        <p:nvSpPr>
          <p:cNvPr id="15" name="Slide Number Placeholder 12">
            <a:extLst>
              <a:ext uri="{FF2B5EF4-FFF2-40B4-BE49-F238E27FC236}">
                <a16:creationId xmlns:a16="http://schemas.microsoft.com/office/drawing/2014/main" id="{89A95A1B-C29E-EB4E-92A5-996FB451F465}"/>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45</a:t>
            </a:fld>
            <a:endParaRPr lang="en-US" sz="1050" dirty="0"/>
          </a:p>
        </p:txBody>
      </p:sp>
      <p:sp>
        <p:nvSpPr>
          <p:cNvPr id="18" name="Rectangle 17">
            <a:extLst>
              <a:ext uri="{FF2B5EF4-FFF2-40B4-BE49-F238E27FC236}">
                <a16:creationId xmlns:a16="http://schemas.microsoft.com/office/drawing/2014/main" id="{B0E6B990-7515-F141-BA8E-B2AC4CC8485C}"/>
              </a:ext>
            </a:extLst>
          </p:cNvPr>
          <p:cNvSpPr/>
          <p:nvPr/>
        </p:nvSpPr>
        <p:spPr>
          <a:xfrm>
            <a:off x="2057400" y="2080683"/>
            <a:ext cx="4572000" cy="3595856"/>
          </a:xfrm>
          <a:prstGeom prst="rect">
            <a:avLst/>
          </a:prstGeom>
          <a:solidFill>
            <a:schemeClr val="bg1"/>
          </a:solidFill>
          <a:ln>
            <a:solidFill>
              <a:schemeClr val="bg1"/>
            </a:solidFill>
          </a:ln>
        </p:spPr>
        <p:txBody>
          <a:bodyPr wrap="square">
            <a:spAutoFit/>
          </a:bodyPr>
          <a:lstStyle/>
          <a:p>
            <a:pPr marL="342900" indent="-342900">
              <a:spcBef>
                <a:spcPts val="450"/>
              </a:spcBef>
              <a:spcAft>
                <a:spcPts val="450"/>
              </a:spcAft>
              <a:buClr>
                <a:srgbClr val="C00000"/>
              </a:buClr>
              <a:buSzPct val="125000"/>
              <a:buFont typeface="Arial" panose="020B0604020202020204" pitchFamily="34" charset="0"/>
              <a:buChar char="•"/>
            </a:pPr>
            <a:r>
              <a:rPr lang="en-US" sz="2100" b="1" dirty="0">
                <a:latin typeface="Arial" panose="020B0604020202020204" pitchFamily="34" charset="0"/>
                <a:cs typeface="Arial" panose="020B0604020202020204" pitchFamily="34" charset="0"/>
              </a:rPr>
              <a:t>Roll up</a:t>
            </a:r>
            <a:r>
              <a:rPr lang="en-US" sz="2100" dirty="0">
                <a:latin typeface="Arial" panose="020B0604020202020204" pitchFamily="34" charset="0"/>
                <a:cs typeface="Arial" panose="020B0604020202020204" pitchFamily="34" charset="0"/>
              </a:rPr>
              <a:t>: Summarize data </a:t>
            </a:r>
            <a:br>
              <a:rPr lang="en-US" sz="21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e.g.Total</a:t>
            </a:r>
            <a:r>
              <a:rPr lang="en-US" sz="1600" dirty="0">
                <a:latin typeface="Arial" panose="020B0604020202020204" pitchFamily="34" charset="0"/>
                <a:cs typeface="Arial" panose="020B0604020202020204" pitchFamily="34" charset="0"/>
              </a:rPr>
              <a:t> sales by </a:t>
            </a:r>
            <a:r>
              <a:rPr lang="en-US" sz="1600" i="1" dirty="0">
                <a:latin typeface="Arial" panose="020B0604020202020204" pitchFamily="34" charset="0"/>
                <a:cs typeface="Arial" panose="020B0604020202020204" pitchFamily="34" charset="0"/>
              </a:rPr>
              <a:t>year/quarter</a:t>
            </a:r>
            <a:r>
              <a:rPr lang="en-US" sz="1600" dirty="0">
                <a:latin typeface="Arial" panose="020B0604020202020204" pitchFamily="34" charset="0"/>
                <a:cs typeface="Arial" panose="020B0604020202020204" pitchFamily="34" charset="0"/>
              </a:rPr>
              <a:t> by product </a:t>
            </a:r>
            <a:r>
              <a:rPr lang="en-US" sz="1600" i="1" dirty="0">
                <a:latin typeface="Arial" panose="020B0604020202020204" pitchFamily="34" charset="0"/>
                <a:cs typeface="Arial" panose="020B0604020202020204" pitchFamily="34" charset="0"/>
              </a:rPr>
              <a:t>category</a:t>
            </a:r>
            <a:r>
              <a:rPr lang="en-US" sz="1600" dirty="0">
                <a:latin typeface="Arial" panose="020B0604020202020204" pitchFamily="34" charset="0"/>
                <a:cs typeface="Arial" panose="020B0604020202020204" pitchFamily="34" charset="0"/>
              </a:rPr>
              <a:t> by </a:t>
            </a:r>
            <a:r>
              <a:rPr lang="en-US" sz="1600" i="1" dirty="0">
                <a:latin typeface="Arial" panose="020B0604020202020204" pitchFamily="34" charset="0"/>
                <a:cs typeface="Arial" panose="020B0604020202020204" pitchFamily="34" charset="0"/>
              </a:rPr>
              <a:t>region</a:t>
            </a:r>
            <a:r>
              <a:rPr lang="en-US" sz="1600" dirty="0">
                <a:latin typeface="Arial" panose="020B0604020202020204" pitchFamily="34" charset="0"/>
                <a:cs typeface="Arial" panose="020B0604020202020204" pitchFamily="34" charset="0"/>
              </a:rPr>
              <a:t>.)</a:t>
            </a:r>
          </a:p>
          <a:p>
            <a:pPr marL="342900" indent="-342900">
              <a:spcBef>
                <a:spcPts val="450"/>
              </a:spcBef>
              <a:spcAft>
                <a:spcPts val="450"/>
              </a:spcAft>
              <a:buClr>
                <a:srgbClr val="C00000"/>
              </a:buClr>
              <a:buSzPct val="1250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spcBef>
                <a:spcPts val="450"/>
              </a:spcBef>
              <a:spcAft>
                <a:spcPts val="450"/>
              </a:spcAft>
              <a:buClr>
                <a:srgbClr val="C00000"/>
              </a:buClr>
              <a:buSzPct val="1250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a:spcBef>
                <a:spcPts val="450"/>
              </a:spcBef>
              <a:spcAft>
                <a:spcPts val="450"/>
              </a:spcAft>
              <a:buClr>
                <a:srgbClr val="C00000"/>
              </a:buClr>
              <a:buSzPct val="125000"/>
            </a:pPr>
            <a:endParaRPr lang="en-US" sz="300" dirty="0">
              <a:latin typeface="Arial" panose="020B0604020202020204" pitchFamily="34" charset="0"/>
              <a:cs typeface="Arial" panose="020B0604020202020204" pitchFamily="34" charset="0"/>
            </a:endParaRPr>
          </a:p>
          <a:p>
            <a:pPr marL="342900" indent="-342900">
              <a:spcBef>
                <a:spcPts val="450"/>
              </a:spcBef>
              <a:spcAft>
                <a:spcPts val="450"/>
              </a:spcAft>
              <a:buClr>
                <a:srgbClr val="C00000"/>
              </a:buClr>
              <a:buSzPct val="125000"/>
              <a:buFont typeface="Arial" panose="020B0604020202020204" pitchFamily="34" charset="0"/>
              <a:buChar char="•"/>
            </a:pPr>
            <a:r>
              <a:rPr lang="en-US" sz="2100" b="1" dirty="0">
                <a:latin typeface="Arial" panose="020B0604020202020204" pitchFamily="34" charset="0"/>
                <a:cs typeface="Arial" panose="020B0604020202020204" pitchFamily="34" charset="0"/>
              </a:rPr>
              <a:t>Drill down</a:t>
            </a:r>
            <a:r>
              <a:rPr lang="en-US" sz="2100" dirty="0">
                <a:latin typeface="Arial" panose="020B0604020202020204" pitchFamily="34" charset="0"/>
                <a:cs typeface="Arial" panose="020B0604020202020204" pitchFamily="34" charset="0"/>
              </a:rPr>
              <a:t>, </a:t>
            </a:r>
            <a:r>
              <a:rPr lang="en-US" sz="2100" b="1" dirty="0">
                <a:latin typeface="Arial" panose="020B0604020202020204" pitchFamily="34" charset="0"/>
                <a:cs typeface="Arial" panose="020B0604020202020204" pitchFamily="34" charset="0"/>
              </a:rPr>
              <a:t>Roll down</a:t>
            </a:r>
            <a:r>
              <a:rPr lang="en-US" sz="2100" dirty="0">
                <a:latin typeface="Arial" panose="020B0604020202020204" pitchFamily="34" charset="0"/>
                <a:cs typeface="Arial" panose="020B0604020202020204" pitchFamily="34" charset="0"/>
              </a:rPr>
              <a:t>: Go from higher level summary to lower level detailed data </a:t>
            </a:r>
            <a:br>
              <a:rPr lang="en-US" sz="21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(e.g. See detailed sales for a single </a:t>
            </a:r>
            <a:r>
              <a:rPr lang="en-US" sz="1600" i="1" dirty="0">
                <a:latin typeface="Arial" panose="020B0604020202020204" pitchFamily="34" charset="0"/>
                <a:cs typeface="Arial" panose="020B0604020202020204" pitchFamily="34" charset="0"/>
              </a:rPr>
              <a:t>product</a:t>
            </a:r>
            <a:r>
              <a:rPr lang="en-US" sz="1600" dirty="0">
                <a:latin typeface="Arial" panose="020B0604020202020204" pitchFamily="34" charset="0"/>
                <a:cs typeface="Arial" panose="020B0604020202020204" pitchFamily="34" charset="0"/>
              </a:rPr>
              <a:t> or </a:t>
            </a:r>
            <a:r>
              <a:rPr lang="en-US" sz="1600" i="1" dirty="0">
                <a:latin typeface="Arial" panose="020B0604020202020204" pitchFamily="34" charset="0"/>
                <a:cs typeface="Arial" panose="020B0604020202020204" pitchFamily="34" charset="0"/>
              </a:rPr>
              <a:t>city</a:t>
            </a:r>
            <a:r>
              <a:rPr lang="en-US" sz="1600" dirty="0">
                <a:latin typeface="Arial" panose="020B0604020202020204" pitchFamily="34" charset="0"/>
                <a:cs typeface="Arial" panose="020B0604020202020204" pitchFamily="34" charset="0"/>
              </a:rPr>
              <a:t>)</a:t>
            </a:r>
          </a:p>
          <a:p>
            <a:pPr>
              <a:spcBef>
                <a:spcPts val="450"/>
              </a:spcBef>
              <a:spcAft>
                <a:spcPts val="450"/>
              </a:spcAft>
              <a:buClr>
                <a:srgbClr val="C00000"/>
              </a:buClr>
              <a:buSzPct val="125000"/>
            </a:pPr>
            <a:endParaRPr lang="en-US" sz="300" dirty="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9B299670-7850-0140-9534-5040654E866C}"/>
              </a:ext>
            </a:extLst>
          </p:cNvPr>
          <p:cNvPicPr>
            <a:picLocks noChangeAspect="1"/>
          </p:cNvPicPr>
          <p:nvPr/>
        </p:nvPicPr>
        <p:blipFill>
          <a:blip r:embed="rId2"/>
          <a:stretch>
            <a:fillRect/>
          </a:stretch>
        </p:blipFill>
        <p:spPr>
          <a:xfrm>
            <a:off x="6934200" y="1547283"/>
            <a:ext cx="2057400" cy="1750106"/>
          </a:xfrm>
          <a:prstGeom prst="rect">
            <a:avLst/>
          </a:prstGeom>
        </p:spPr>
      </p:pic>
      <p:pic>
        <p:nvPicPr>
          <p:cNvPr id="20" name="Picture 19">
            <a:extLst>
              <a:ext uri="{FF2B5EF4-FFF2-40B4-BE49-F238E27FC236}">
                <a16:creationId xmlns:a16="http://schemas.microsoft.com/office/drawing/2014/main" id="{DD6BA13B-374F-4D45-8CA4-6848CC277A92}"/>
              </a:ext>
            </a:extLst>
          </p:cNvPr>
          <p:cNvPicPr>
            <a:picLocks noChangeAspect="1"/>
          </p:cNvPicPr>
          <p:nvPr/>
        </p:nvPicPr>
        <p:blipFill>
          <a:blip r:embed="rId3"/>
          <a:stretch>
            <a:fillRect/>
          </a:stretch>
        </p:blipFill>
        <p:spPr>
          <a:xfrm>
            <a:off x="7010400" y="3897015"/>
            <a:ext cx="2204959" cy="1828800"/>
          </a:xfrm>
          <a:prstGeom prst="rect">
            <a:avLst/>
          </a:prstGeom>
        </p:spPr>
      </p:pic>
    </p:spTree>
    <p:extLst>
      <p:ext uri="{BB962C8B-B14F-4D97-AF65-F5344CB8AC3E}">
        <p14:creationId xmlns:p14="http://schemas.microsoft.com/office/powerpoint/2010/main" val="4283584576"/>
      </p:ext>
    </p:extLst>
  </p:cSld>
  <p:clrMapOvr>
    <a:masterClrMapping/>
  </p:clrMapOvr>
  <mc:AlternateContent xmlns:mc="http://schemas.openxmlformats.org/markup-compatibility/2006" xmlns:p14="http://schemas.microsoft.com/office/powerpoint/2010/main">
    <mc:Choice Requires="p14">
      <p:transition spd="slow" p14:dur="2000" advTm="81069"/>
    </mc:Choice>
    <mc:Fallback xmlns="">
      <p:transition spd="slow" advTm="810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8655"/>
            <a:ext cx="12191999" cy="748146"/>
          </a:xfrm>
          <a:prstGeom prst="rect">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l="100000" t="100000"/>
            </a:path>
            <a:tileRect r="-100000" b="-10000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249381"/>
            <a:ext cx="12219710" cy="830997"/>
          </a:xfrm>
          <a:prstGeom prst="rect">
            <a:avLst/>
          </a:prstGeom>
          <a:noFill/>
        </p:spPr>
        <p:txBody>
          <a:bodyPr wrap="square" rtlCol="0">
            <a:spAutoFit/>
          </a:bodyPr>
          <a:lstStyle/>
          <a:p>
            <a:r>
              <a:rPr lang="en-US" sz="4800" b="1" dirty="0">
                <a:solidFill>
                  <a:schemeClr val="bg1"/>
                </a:solidFill>
                <a:latin typeface="Bradley Hand ITC" panose="03070402050302030203" pitchFamily="66" charset="0"/>
              </a:rPr>
              <a:t>OLAP Operations</a:t>
            </a:r>
          </a:p>
        </p:txBody>
      </p:sp>
      <p:sp>
        <p:nvSpPr>
          <p:cNvPr id="15" name="Slide Number Placeholder 12">
            <a:extLst>
              <a:ext uri="{FF2B5EF4-FFF2-40B4-BE49-F238E27FC236}">
                <a16:creationId xmlns:a16="http://schemas.microsoft.com/office/drawing/2014/main" id="{89A95A1B-C29E-EB4E-92A5-996FB451F465}"/>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46</a:t>
            </a:fld>
            <a:endParaRPr lang="en-US" sz="1050" dirty="0"/>
          </a:p>
        </p:txBody>
      </p:sp>
      <p:sp>
        <p:nvSpPr>
          <p:cNvPr id="6" name="Rectangle 5">
            <a:extLst>
              <a:ext uri="{FF2B5EF4-FFF2-40B4-BE49-F238E27FC236}">
                <a16:creationId xmlns:a16="http://schemas.microsoft.com/office/drawing/2014/main" id="{EE14BFD9-0352-5B49-AC11-745204FAB39E}"/>
              </a:ext>
            </a:extLst>
          </p:cNvPr>
          <p:cNvSpPr/>
          <p:nvPr/>
        </p:nvSpPr>
        <p:spPr>
          <a:xfrm>
            <a:off x="1244600" y="2046817"/>
            <a:ext cx="4572000" cy="3436838"/>
          </a:xfrm>
          <a:prstGeom prst="rect">
            <a:avLst/>
          </a:prstGeom>
          <a:noFill/>
          <a:ln>
            <a:noFill/>
          </a:ln>
        </p:spPr>
        <p:txBody>
          <a:bodyPr wrap="square">
            <a:spAutoFit/>
          </a:bodyPr>
          <a:lstStyle/>
          <a:p>
            <a:pPr marL="342900" indent="-342900">
              <a:spcBef>
                <a:spcPts val="450"/>
              </a:spcBef>
              <a:spcAft>
                <a:spcPts val="450"/>
              </a:spcAft>
              <a:buClr>
                <a:srgbClr val="C00000"/>
              </a:buClr>
              <a:buSzPct val="125000"/>
              <a:buFont typeface="Arial" panose="020B0604020202020204" pitchFamily="34" charset="0"/>
              <a:buChar char="•"/>
            </a:pPr>
            <a:r>
              <a:rPr lang="en-US" sz="2100" b="1" dirty="0">
                <a:latin typeface="Arial" panose="020B0604020202020204" pitchFamily="34" charset="0"/>
                <a:cs typeface="Arial" panose="020B0604020202020204" pitchFamily="34" charset="0"/>
              </a:rPr>
              <a:t>Slice </a:t>
            </a:r>
            <a:r>
              <a:rPr lang="en-US" sz="2100" dirty="0">
                <a:latin typeface="Arial" panose="020B0604020202020204" pitchFamily="34" charset="0"/>
                <a:cs typeface="Arial" panose="020B0604020202020204" pitchFamily="34" charset="0"/>
              </a:rPr>
              <a:t>and </a:t>
            </a:r>
            <a:r>
              <a:rPr lang="en-US" sz="2100" b="1" dirty="0">
                <a:latin typeface="Arial" panose="020B0604020202020204" pitchFamily="34" charset="0"/>
                <a:cs typeface="Arial" panose="020B0604020202020204" pitchFamily="34" charset="0"/>
              </a:rPr>
              <a:t>Dice</a:t>
            </a:r>
            <a:r>
              <a:rPr lang="en-US" sz="2100" dirty="0">
                <a:latin typeface="Arial" panose="020B0604020202020204" pitchFamily="34" charset="0"/>
                <a:cs typeface="Arial" panose="020B0604020202020204" pitchFamily="34" charset="0"/>
              </a:rPr>
              <a:t>: Select a whole dimension or combo of 2</a:t>
            </a:r>
            <a:br>
              <a:rPr lang="en-US" sz="21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e.g. Slice - Sales of a single product across all time and geographic dimensions                   e.g. Dice – Sales of single product, region, and time window</a:t>
            </a:r>
            <a:endParaRPr lang="en-US" sz="500" dirty="0">
              <a:latin typeface="Arial" panose="020B0604020202020204" pitchFamily="34" charset="0"/>
              <a:cs typeface="Arial" panose="020B0604020202020204" pitchFamily="34" charset="0"/>
            </a:endParaRPr>
          </a:p>
          <a:p>
            <a:pPr>
              <a:spcBef>
                <a:spcPts val="450"/>
              </a:spcBef>
              <a:spcAft>
                <a:spcPts val="450"/>
              </a:spcAft>
              <a:buClr>
                <a:srgbClr val="C00000"/>
              </a:buClr>
              <a:buSzPct val="125000"/>
            </a:pPr>
            <a:endParaRPr lang="en-US" sz="500" dirty="0">
              <a:latin typeface="Arial" panose="020B0604020202020204" pitchFamily="34" charset="0"/>
              <a:cs typeface="Arial" panose="020B0604020202020204" pitchFamily="34" charset="0"/>
            </a:endParaRPr>
          </a:p>
          <a:p>
            <a:pPr>
              <a:spcBef>
                <a:spcPts val="450"/>
              </a:spcBef>
              <a:spcAft>
                <a:spcPts val="450"/>
              </a:spcAft>
              <a:buClr>
                <a:srgbClr val="C00000"/>
              </a:buClr>
              <a:buSzPct val="125000"/>
            </a:pPr>
            <a:endParaRPr lang="en-US" sz="500" dirty="0">
              <a:latin typeface="Arial" panose="020B0604020202020204" pitchFamily="34" charset="0"/>
              <a:cs typeface="Arial" panose="020B0604020202020204" pitchFamily="34" charset="0"/>
            </a:endParaRPr>
          </a:p>
          <a:p>
            <a:pPr>
              <a:spcBef>
                <a:spcPts val="450"/>
              </a:spcBef>
              <a:spcAft>
                <a:spcPts val="450"/>
              </a:spcAft>
              <a:buClr>
                <a:srgbClr val="C00000"/>
              </a:buClr>
              <a:buSzPct val="125000"/>
            </a:pPr>
            <a:endParaRPr lang="en-US" sz="500" dirty="0">
              <a:latin typeface="Arial" panose="020B0604020202020204" pitchFamily="34" charset="0"/>
              <a:cs typeface="Arial" panose="020B0604020202020204" pitchFamily="34" charset="0"/>
            </a:endParaRPr>
          </a:p>
          <a:p>
            <a:pPr marL="342900" indent="-342900">
              <a:spcBef>
                <a:spcPts val="450"/>
              </a:spcBef>
              <a:spcAft>
                <a:spcPts val="450"/>
              </a:spcAft>
              <a:buClr>
                <a:srgbClr val="C00000"/>
              </a:buClr>
              <a:buSzPct val="125000"/>
              <a:buFont typeface="Arial" panose="020B0604020202020204" pitchFamily="34" charset="0"/>
              <a:buChar char="•"/>
            </a:pPr>
            <a:r>
              <a:rPr lang="en-US" sz="2100" b="1" dirty="0">
                <a:latin typeface="Arial" panose="020B0604020202020204" pitchFamily="34" charset="0"/>
                <a:cs typeface="Arial" panose="020B0604020202020204" pitchFamily="34" charset="0"/>
              </a:rPr>
              <a:t>Pivot</a:t>
            </a:r>
            <a:r>
              <a:rPr lang="en-US" sz="2100" dirty="0">
                <a:latin typeface="Arial" panose="020B0604020202020204" pitchFamily="34" charset="0"/>
                <a:cs typeface="Arial" panose="020B0604020202020204" pitchFamily="34" charset="0"/>
              </a:rPr>
              <a:t>: rotate the </a:t>
            </a:r>
            <a:r>
              <a:rPr lang="en-US" sz="2100" b="1" dirty="0">
                <a:latin typeface="Arial" panose="020B0604020202020204" pitchFamily="34" charset="0"/>
                <a:cs typeface="Arial" panose="020B0604020202020204" pitchFamily="34" charset="0"/>
              </a:rPr>
              <a:t>cube </a:t>
            </a:r>
            <a:r>
              <a:rPr lang="en-US" sz="2100" dirty="0">
                <a:latin typeface="Arial" panose="020B0604020202020204" pitchFamily="34" charset="0"/>
                <a:cs typeface="Arial" panose="020B0604020202020204" pitchFamily="34" charset="0"/>
              </a:rPr>
              <a:t>to show a particular face</a:t>
            </a:r>
            <a:br>
              <a:rPr lang="en-US" sz="21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e.g</a:t>
            </a:r>
            <a:r>
              <a:rPr lang="en-US" sz="1600" dirty="0">
                <a:latin typeface="Arial" panose="020B0604020202020204" pitchFamily="34" charset="0"/>
                <a:cs typeface="Arial" panose="020B0604020202020204" pitchFamily="34" charset="0"/>
              </a:rPr>
              <a:t> Both show sales by Category/Year)</a:t>
            </a:r>
            <a:r>
              <a:rPr lang="en-US" sz="2100" dirty="0">
                <a:latin typeface="Arial" panose="020B0604020202020204" pitchFamily="34" charset="0"/>
                <a:cs typeface="Arial" panose="020B0604020202020204" pitchFamily="34" charset="0"/>
              </a:rPr>
              <a:t> </a:t>
            </a:r>
          </a:p>
        </p:txBody>
      </p:sp>
      <p:pic>
        <p:nvPicPr>
          <p:cNvPr id="7" name="Picture 6">
            <a:extLst>
              <a:ext uri="{FF2B5EF4-FFF2-40B4-BE49-F238E27FC236}">
                <a16:creationId xmlns:a16="http://schemas.microsoft.com/office/drawing/2014/main" id="{4D89284C-5882-E840-8E47-539C9CB8D693}"/>
              </a:ext>
            </a:extLst>
          </p:cNvPr>
          <p:cNvPicPr>
            <a:picLocks noChangeAspect="1"/>
          </p:cNvPicPr>
          <p:nvPr/>
        </p:nvPicPr>
        <p:blipFill>
          <a:blip r:embed="rId2"/>
          <a:stretch>
            <a:fillRect/>
          </a:stretch>
        </p:blipFill>
        <p:spPr>
          <a:xfrm>
            <a:off x="6426200" y="1742017"/>
            <a:ext cx="2667000" cy="1713928"/>
          </a:xfrm>
          <a:prstGeom prst="rect">
            <a:avLst/>
          </a:prstGeom>
        </p:spPr>
      </p:pic>
      <p:pic>
        <p:nvPicPr>
          <p:cNvPr id="8" name="Picture 7">
            <a:extLst>
              <a:ext uri="{FF2B5EF4-FFF2-40B4-BE49-F238E27FC236}">
                <a16:creationId xmlns:a16="http://schemas.microsoft.com/office/drawing/2014/main" id="{5CFF97E0-5616-6047-A767-60C68332A17F}"/>
              </a:ext>
            </a:extLst>
          </p:cNvPr>
          <p:cNvPicPr>
            <a:picLocks noChangeAspect="1"/>
          </p:cNvPicPr>
          <p:nvPr/>
        </p:nvPicPr>
        <p:blipFill>
          <a:blip r:embed="rId3"/>
          <a:stretch>
            <a:fillRect/>
          </a:stretch>
        </p:blipFill>
        <p:spPr>
          <a:xfrm>
            <a:off x="5843722" y="4332817"/>
            <a:ext cx="4181920" cy="1219200"/>
          </a:xfrm>
          <a:prstGeom prst="rect">
            <a:avLst/>
          </a:prstGeom>
        </p:spPr>
      </p:pic>
    </p:spTree>
    <p:extLst>
      <p:ext uri="{BB962C8B-B14F-4D97-AF65-F5344CB8AC3E}">
        <p14:creationId xmlns:p14="http://schemas.microsoft.com/office/powerpoint/2010/main" val="2203937675"/>
      </p:ext>
    </p:extLst>
  </p:cSld>
  <p:clrMapOvr>
    <a:masterClrMapping/>
  </p:clrMapOvr>
  <mc:AlternateContent xmlns:mc="http://schemas.openxmlformats.org/markup-compatibility/2006" xmlns:p14="http://schemas.microsoft.com/office/powerpoint/2010/main">
    <mc:Choice Requires="p14">
      <p:transition spd="slow" p14:dur="2000" advTm="81069"/>
    </mc:Choice>
    <mc:Fallback xmlns="">
      <p:transition spd="slow" advTm="810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9744"/>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TextBox 4"/>
          <p:cNvSpPr txBox="1"/>
          <p:nvPr/>
        </p:nvSpPr>
        <p:spPr>
          <a:xfrm>
            <a:off x="13855" y="517792"/>
            <a:ext cx="12219710" cy="923330"/>
          </a:xfrm>
          <a:prstGeom prst="rect">
            <a:avLst/>
          </a:prstGeom>
          <a:solidFill>
            <a:schemeClr val="accent6">
              <a:lumMod val="75000"/>
            </a:schemeClr>
          </a:solidFill>
        </p:spPr>
        <p:txBody>
          <a:bodyPr wrap="square" rtlCol="0">
            <a:spAutoFit/>
          </a:bodyPr>
          <a:lstStyle/>
          <a:p>
            <a:r>
              <a:rPr lang="en-US" sz="5400" b="1" dirty="0">
                <a:solidFill>
                  <a:schemeClr val="bg1"/>
                </a:solidFill>
                <a:latin typeface="Bradley Hand ITC" panose="03070402050302030203" pitchFamily="66" charset="0"/>
              </a:rPr>
              <a:t>Housekeeping</a:t>
            </a:r>
          </a:p>
        </p:txBody>
      </p:sp>
      <p:sp>
        <p:nvSpPr>
          <p:cNvPr id="20" name="Slide Number Placeholder 12">
            <a:extLst>
              <a:ext uri="{FF2B5EF4-FFF2-40B4-BE49-F238E27FC236}">
                <a16:creationId xmlns:a16="http://schemas.microsoft.com/office/drawing/2014/main" id="{F822253F-18BF-BC41-AEAB-5E9A1340E4A7}"/>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5</a:t>
            </a:fld>
            <a:endParaRPr lang="en-US" sz="1050" dirty="0"/>
          </a:p>
        </p:txBody>
      </p:sp>
      <p:sp>
        <p:nvSpPr>
          <p:cNvPr id="21" name="TextBox 20">
            <a:extLst>
              <a:ext uri="{FF2B5EF4-FFF2-40B4-BE49-F238E27FC236}">
                <a16:creationId xmlns:a16="http://schemas.microsoft.com/office/drawing/2014/main" id="{CFCDD089-4456-469F-9F70-6967CF0F4321}"/>
              </a:ext>
            </a:extLst>
          </p:cNvPr>
          <p:cNvSpPr txBox="1"/>
          <p:nvPr/>
        </p:nvSpPr>
        <p:spPr>
          <a:xfrm>
            <a:off x="158621" y="6488668"/>
            <a:ext cx="6270170" cy="276999"/>
          </a:xfrm>
          <a:prstGeom prst="rect">
            <a:avLst/>
          </a:prstGeom>
          <a:noFill/>
        </p:spPr>
        <p:txBody>
          <a:bodyPr wrap="square">
            <a:spAutoFit/>
          </a:bodyPr>
          <a:lstStyle/>
          <a:p>
            <a:r>
              <a:rPr lang="en-US" sz="1200" dirty="0"/>
              <a:t>https://olap.com/olap-definition/</a:t>
            </a:r>
          </a:p>
        </p:txBody>
      </p:sp>
      <p:sp>
        <p:nvSpPr>
          <p:cNvPr id="10" name="Rectangle 9">
            <a:extLst>
              <a:ext uri="{FF2B5EF4-FFF2-40B4-BE49-F238E27FC236}">
                <a16:creationId xmlns:a16="http://schemas.microsoft.com/office/drawing/2014/main" id="{FC21A386-8DF0-4FF6-8BE1-238EE12DAB39}"/>
              </a:ext>
            </a:extLst>
          </p:cNvPr>
          <p:cNvSpPr/>
          <p:nvPr/>
        </p:nvSpPr>
        <p:spPr>
          <a:xfrm>
            <a:off x="992008" y="1660308"/>
            <a:ext cx="10263403" cy="2092881"/>
          </a:xfrm>
          <a:prstGeom prst="rect">
            <a:avLst/>
          </a:prstGeom>
          <a:solidFill>
            <a:schemeClr val="accent6">
              <a:lumMod val="40000"/>
              <a:lumOff val="60000"/>
            </a:schemeClr>
          </a:solidFill>
          <a:ln>
            <a:solidFill>
              <a:srgbClr val="002A7E"/>
            </a:solidFill>
          </a:ln>
        </p:spPr>
        <p:txBody>
          <a:bodyPr wrap="square">
            <a:spAutoFit/>
          </a:bodyPr>
          <a:lstStyle/>
          <a:p>
            <a:pPr marL="457200" indent="-457200">
              <a:spcBef>
                <a:spcPts val="600"/>
              </a:spcBef>
              <a:spcAft>
                <a:spcPts val="600"/>
              </a:spcAft>
              <a:buClr>
                <a:srgbClr val="C00000"/>
              </a:buClr>
              <a:buSzPct val="125000"/>
              <a:buFont typeface="Arial" panose="020B0604020202020204" pitchFamily="34" charset="0"/>
              <a:buChar char="•"/>
            </a:pPr>
            <a:r>
              <a:rPr lang="en-US" sz="2400" dirty="0">
                <a:latin typeface="Arial" panose="020B0604020202020204" pitchFamily="34" charset="0"/>
                <a:cs typeface="Arial" panose="020B0604020202020204" pitchFamily="34" charset="0"/>
              </a:rPr>
              <a:t>Do you read the “</a:t>
            </a:r>
            <a:r>
              <a:rPr lang="en-US" sz="2400" dirty="0"/>
              <a:t>Canvas --&gt; Pages --&gt; Pre-reading and discussions for the classes” section before the class. I almost always have some additional material for you to read up before coming to the class. It might help as I often use that material as part of the slides.</a:t>
            </a:r>
          </a:p>
          <a:p>
            <a:pPr marL="457200" indent="-457200">
              <a:spcBef>
                <a:spcPts val="600"/>
              </a:spcBef>
              <a:spcAft>
                <a:spcPts val="600"/>
              </a:spcAft>
              <a:buClr>
                <a:srgbClr val="C00000"/>
              </a:buClr>
              <a:buSzPct val="125000"/>
              <a:buFont typeface="Arial" panose="020B0604020202020204" pitchFamily="34" charset="0"/>
              <a:buChar char="•"/>
            </a:pPr>
            <a:r>
              <a:rPr lang="en-US" sz="2400" dirty="0">
                <a:latin typeface="Arial" panose="020B0604020202020204" pitchFamily="34" charset="0"/>
                <a:cs typeface="Arial" panose="020B0604020202020204" pitchFamily="34" charset="0"/>
              </a:rPr>
              <a:t>Start thinking about projects.</a:t>
            </a:r>
          </a:p>
        </p:txBody>
      </p:sp>
    </p:spTree>
    <p:extLst>
      <p:ext uri="{BB962C8B-B14F-4D97-AF65-F5344CB8AC3E}">
        <p14:creationId xmlns:p14="http://schemas.microsoft.com/office/powerpoint/2010/main" val="3956701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274236"/>
            <a:ext cx="12192000" cy="2309529"/>
          </a:xfrm>
          <a:prstGeom prst="rect">
            <a:avLst/>
          </a:prstGeom>
          <a:solidFill>
            <a:schemeClr val="accent6">
              <a:lumMod val="75000"/>
            </a:schemeClr>
          </a:solidFill>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5" name="Content Placeholder 5"/>
          <p:cNvSpPr>
            <a:spLocks noGrp="1"/>
          </p:cNvSpPr>
          <p:nvPr>
            <p:ph idx="1"/>
          </p:nvPr>
        </p:nvSpPr>
        <p:spPr>
          <a:xfrm>
            <a:off x="0" y="2522613"/>
            <a:ext cx="12192000" cy="1844435"/>
          </a:xfrm>
          <a:solidFill>
            <a:schemeClr val="accent6">
              <a:lumMod val="75000"/>
            </a:schemeClr>
          </a:solidFill>
        </p:spPr>
        <p:txBody>
          <a:bodyPr>
            <a:noAutofit/>
          </a:bodyPr>
          <a:lstStyle/>
          <a:p>
            <a:pPr marL="0" indent="0" algn="ctr">
              <a:lnSpc>
                <a:spcPct val="100000"/>
              </a:lnSpc>
              <a:spcBef>
                <a:spcPts val="0"/>
              </a:spcBef>
              <a:buNone/>
            </a:pPr>
            <a:r>
              <a:rPr lang="en-US" sz="6000" b="1" dirty="0">
                <a:solidFill>
                  <a:srgbClr val="FFFF00"/>
                </a:solidFill>
                <a:latin typeface="Arial" panose="020B0604020202020204" pitchFamily="34" charset="0"/>
                <a:cs typeface="Arial" panose="020B0604020202020204" pitchFamily="34" charset="0"/>
              </a:rPr>
              <a:t>OLAP</a:t>
            </a:r>
            <a:endParaRPr lang="en-US" sz="4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394710"/>
      </p:ext>
    </p:extLst>
  </p:cSld>
  <p:clrMapOvr>
    <a:masterClrMapping/>
  </p:clrMapOvr>
  <mc:AlternateContent xmlns:mc="http://schemas.openxmlformats.org/markup-compatibility/2006" xmlns:p14="http://schemas.microsoft.com/office/powerpoint/2010/main">
    <mc:Choice Requires="p14">
      <p:transition spd="slow" p14:dur="2000" advTm="3448"/>
    </mc:Choice>
    <mc:Fallback xmlns="">
      <p:transition spd="slow" advTm="344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57343"/>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TextBox 4"/>
          <p:cNvSpPr txBox="1"/>
          <p:nvPr/>
        </p:nvSpPr>
        <p:spPr>
          <a:xfrm>
            <a:off x="13855" y="488069"/>
            <a:ext cx="12219710" cy="923330"/>
          </a:xfrm>
          <a:prstGeom prst="rect">
            <a:avLst/>
          </a:prstGeom>
          <a:noFill/>
        </p:spPr>
        <p:txBody>
          <a:bodyPr wrap="square" rtlCol="0">
            <a:spAutoFit/>
          </a:bodyPr>
          <a:lstStyle/>
          <a:p>
            <a:r>
              <a:rPr lang="en-US" sz="5400" b="1" dirty="0">
                <a:solidFill>
                  <a:schemeClr val="bg1"/>
                </a:solidFill>
                <a:latin typeface="Bradley Hand ITC" panose="03070402050302030203" pitchFamily="66" charset="0"/>
              </a:rPr>
              <a:t>OLAP (Online Analytical Processing)</a:t>
            </a:r>
          </a:p>
        </p:txBody>
      </p:sp>
      <p:grpSp>
        <p:nvGrpSpPr>
          <p:cNvPr id="6" name="Group 5">
            <a:extLst>
              <a:ext uri="{FF2B5EF4-FFF2-40B4-BE49-F238E27FC236}">
                <a16:creationId xmlns:a16="http://schemas.microsoft.com/office/drawing/2014/main" id="{A01650A7-1913-6444-AB1A-5691ED8476CA}"/>
              </a:ext>
            </a:extLst>
          </p:cNvPr>
          <p:cNvGrpSpPr/>
          <p:nvPr/>
        </p:nvGrpSpPr>
        <p:grpSpPr>
          <a:xfrm>
            <a:off x="93906" y="1729808"/>
            <a:ext cx="5707126" cy="4708981"/>
            <a:chOff x="215826" y="1434352"/>
            <a:chExt cx="5664347" cy="4448288"/>
          </a:xfrm>
        </p:grpSpPr>
        <p:grpSp>
          <p:nvGrpSpPr>
            <p:cNvPr id="8" name="Group 7">
              <a:extLst>
                <a:ext uri="{FF2B5EF4-FFF2-40B4-BE49-F238E27FC236}">
                  <a16:creationId xmlns:a16="http://schemas.microsoft.com/office/drawing/2014/main" id="{25E4D359-8EBB-2E48-9367-D09789D103A6}"/>
                </a:ext>
              </a:extLst>
            </p:cNvPr>
            <p:cNvGrpSpPr/>
            <p:nvPr/>
          </p:nvGrpSpPr>
          <p:grpSpPr>
            <a:xfrm>
              <a:off x="379939" y="1617532"/>
              <a:ext cx="5336121" cy="4081929"/>
              <a:chOff x="6022793" y="1658470"/>
              <a:chExt cx="5336121" cy="4081929"/>
            </a:xfrm>
          </p:grpSpPr>
          <p:grpSp>
            <p:nvGrpSpPr>
              <p:cNvPr id="10" name="Group 9">
                <a:extLst>
                  <a:ext uri="{FF2B5EF4-FFF2-40B4-BE49-F238E27FC236}">
                    <a16:creationId xmlns:a16="http://schemas.microsoft.com/office/drawing/2014/main" id="{E7D547C0-6445-7947-96CC-5D33E794B5A4}"/>
                  </a:ext>
                </a:extLst>
              </p:cNvPr>
              <p:cNvGrpSpPr/>
              <p:nvPr/>
            </p:nvGrpSpPr>
            <p:grpSpPr>
              <a:xfrm>
                <a:off x="6022793" y="1658470"/>
                <a:ext cx="1589741" cy="4081929"/>
                <a:chOff x="6022793" y="1658470"/>
                <a:chExt cx="1589741" cy="4081929"/>
              </a:xfrm>
            </p:grpSpPr>
            <p:sp>
              <p:nvSpPr>
                <p:cNvPr id="17" name="Rectangle 16">
                  <a:extLst>
                    <a:ext uri="{FF2B5EF4-FFF2-40B4-BE49-F238E27FC236}">
                      <a16:creationId xmlns:a16="http://schemas.microsoft.com/office/drawing/2014/main" id="{5552456E-DA74-0F45-8992-443E28F33962}"/>
                    </a:ext>
                  </a:extLst>
                </p:cNvPr>
                <p:cNvSpPr/>
                <p:nvPr/>
              </p:nvSpPr>
              <p:spPr>
                <a:xfrm>
                  <a:off x="6022793" y="1658470"/>
                  <a:ext cx="1589741" cy="9263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Customer</a:t>
                  </a:r>
                </a:p>
              </p:txBody>
            </p:sp>
            <p:sp>
              <p:nvSpPr>
                <p:cNvPr id="18" name="Rectangle 17">
                  <a:extLst>
                    <a:ext uri="{FF2B5EF4-FFF2-40B4-BE49-F238E27FC236}">
                      <a16:creationId xmlns:a16="http://schemas.microsoft.com/office/drawing/2014/main" id="{A00626D5-3D5F-294C-8388-CACAAF1701F7}"/>
                    </a:ext>
                  </a:extLst>
                </p:cNvPr>
                <p:cNvSpPr/>
                <p:nvPr/>
              </p:nvSpPr>
              <p:spPr>
                <a:xfrm>
                  <a:off x="6022793" y="4814046"/>
                  <a:ext cx="1589741" cy="9263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Geography</a:t>
                  </a:r>
                </a:p>
              </p:txBody>
            </p:sp>
          </p:grpSp>
          <p:grpSp>
            <p:nvGrpSpPr>
              <p:cNvPr id="11" name="Group 10">
                <a:extLst>
                  <a:ext uri="{FF2B5EF4-FFF2-40B4-BE49-F238E27FC236}">
                    <a16:creationId xmlns:a16="http://schemas.microsoft.com/office/drawing/2014/main" id="{1621C0EB-E6E9-F84A-B308-B4FA0BFC33E8}"/>
                  </a:ext>
                </a:extLst>
              </p:cNvPr>
              <p:cNvGrpSpPr/>
              <p:nvPr/>
            </p:nvGrpSpPr>
            <p:grpSpPr>
              <a:xfrm>
                <a:off x="9769173" y="1658470"/>
                <a:ext cx="1589741" cy="4081929"/>
                <a:chOff x="9769173" y="1658470"/>
                <a:chExt cx="1589741" cy="4081929"/>
              </a:xfrm>
            </p:grpSpPr>
            <p:sp>
              <p:nvSpPr>
                <p:cNvPr id="15" name="Rectangle 14">
                  <a:extLst>
                    <a:ext uri="{FF2B5EF4-FFF2-40B4-BE49-F238E27FC236}">
                      <a16:creationId xmlns:a16="http://schemas.microsoft.com/office/drawing/2014/main" id="{036FB419-72A7-2847-815E-6DC6979F2637}"/>
                    </a:ext>
                  </a:extLst>
                </p:cNvPr>
                <p:cNvSpPr/>
                <p:nvPr/>
              </p:nvSpPr>
              <p:spPr>
                <a:xfrm>
                  <a:off x="9769173" y="1658470"/>
                  <a:ext cx="1589741" cy="9263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Product</a:t>
                  </a:r>
                </a:p>
              </p:txBody>
            </p:sp>
            <p:sp>
              <p:nvSpPr>
                <p:cNvPr id="16" name="Rectangle 15">
                  <a:extLst>
                    <a:ext uri="{FF2B5EF4-FFF2-40B4-BE49-F238E27FC236}">
                      <a16:creationId xmlns:a16="http://schemas.microsoft.com/office/drawing/2014/main" id="{EEA67A35-3321-AB4A-B18C-6B1C13A48CEE}"/>
                    </a:ext>
                  </a:extLst>
                </p:cNvPr>
                <p:cNvSpPr/>
                <p:nvPr/>
              </p:nvSpPr>
              <p:spPr>
                <a:xfrm>
                  <a:off x="9769173" y="4814046"/>
                  <a:ext cx="1589741" cy="9263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Time</a:t>
                  </a:r>
                </a:p>
              </p:txBody>
            </p:sp>
          </p:grpSp>
          <p:sp>
            <p:nvSpPr>
              <p:cNvPr id="13" name="Rectangle 12">
                <a:extLst>
                  <a:ext uri="{FF2B5EF4-FFF2-40B4-BE49-F238E27FC236}">
                    <a16:creationId xmlns:a16="http://schemas.microsoft.com/office/drawing/2014/main" id="{BF9AABF8-BD49-1344-81EF-03D87B10B1B8}"/>
                  </a:ext>
                </a:extLst>
              </p:cNvPr>
              <p:cNvSpPr/>
              <p:nvPr/>
            </p:nvSpPr>
            <p:spPr>
              <a:xfrm>
                <a:off x="7840700" y="2468281"/>
                <a:ext cx="1700306" cy="27312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Measures</a:t>
                </a:r>
              </a:p>
              <a:p>
                <a:pPr marL="285750" indent="-285750">
                  <a:buFont typeface="Arial" panose="020B0604020202020204" pitchFamily="34" charset="0"/>
                  <a:buChar char="•"/>
                </a:pPr>
                <a:r>
                  <a:rPr lang="en-US" dirty="0">
                    <a:solidFill>
                      <a:schemeClr val="tx1"/>
                    </a:solidFill>
                  </a:rPr>
                  <a:t>Sales</a:t>
                </a:r>
              </a:p>
              <a:p>
                <a:pPr marL="285750" indent="-285750">
                  <a:buFont typeface="Arial" panose="020B0604020202020204" pitchFamily="34" charset="0"/>
                  <a:buChar char="•"/>
                </a:pPr>
                <a:r>
                  <a:rPr lang="en-US" dirty="0">
                    <a:solidFill>
                      <a:schemeClr val="tx1"/>
                    </a:solidFill>
                  </a:rPr>
                  <a:t>Inventory</a:t>
                </a:r>
              </a:p>
              <a:p>
                <a:pPr marL="285750" indent="-285750">
                  <a:buFont typeface="Arial" panose="020B0604020202020204" pitchFamily="34" charset="0"/>
                  <a:buChar char="•"/>
                </a:pPr>
                <a:r>
                  <a:rPr lang="en-US" dirty="0">
                    <a:solidFill>
                      <a:schemeClr val="tx1"/>
                    </a:solidFill>
                  </a:rPr>
                  <a:t>…</a:t>
                </a:r>
              </a:p>
              <a:p>
                <a:pPr marL="285750" indent="-285750">
                  <a:buFont typeface="Arial" panose="020B0604020202020204" pitchFamily="34" charset="0"/>
                  <a:buChar char="•"/>
                </a:pPr>
                <a:endParaRPr lang="en-US" dirty="0">
                  <a:solidFill>
                    <a:schemeClr val="tx1"/>
                  </a:solidFill>
                </a:endParaRPr>
              </a:p>
            </p:txBody>
          </p:sp>
        </p:grpSp>
        <p:sp>
          <p:nvSpPr>
            <p:cNvPr id="9" name="Rectangle 8">
              <a:extLst>
                <a:ext uri="{FF2B5EF4-FFF2-40B4-BE49-F238E27FC236}">
                  <a16:creationId xmlns:a16="http://schemas.microsoft.com/office/drawing/2014/main" id="{51D35211-3533-734D-9D8E-B9DE1EFA7554}"/>
                </a:ext>
              </a:extLst>
            </p:cNvPr>
            <p:cNvSpPr/>
            <p:nvPr/>
          </p:nvSpPr>
          <p:spPr>
            <a:xfrm>
              <a:off x="215826" y="1434352"/>
              <a:ext cx="5664347" cy="44482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FE3EB75A-A943-7845-8247-1CB955C2A2A4}"/>
              </a:ext>
            </a:extLst>
          </p:cNvPr>
          <p:cNvSpPr/>
          <p:nvPr/>
        </p:nvSpPr>
        <p:spPr>
          <a:xfrm>
            <a:off x="5940314" y="1729808"/>
            <a:ext cx="6157780" cy="4708981"/>
          </a:xfrm>
          <a:prstGeom prst="rect">
            <a:avLst/>
          </a:prstGeom>
          <a:solidFill>
            <a:schemeClr val="accent6">
              <a:lumMod val="40000"/>
              <a:lumOff val="60000"/>
            </a:schemeClr>
          </a:solidFill>
          <a:ln>
            <a:solidFill>
              <a:srgbClr val="002A7E"/>
            </a:solidFill>
          </a:ln>
        </p:spPr>
        <p:txBody>
          <a:bodyPr wrap="square">
            <a:spAutoFit/>
          </a:bodyPr>
          <a:lstStyle/>
          <a:p>
            <a:pPr>
              <a:spcBef>
                <a:spcPts val="600"/>
              </a:spcBef>
              <a:spcAft>
                <a:spcPts val="600"/>
              </a:spcAft>
            </a:pPr>
            <a:r>
              <a:rPr lang="en-US" sz="2000" dirty="0">
                <a:latin typeface="Arial" panose="020B0604020202020204" pitchFamily="34" charset="0"/>
                <a:cs typeface="Arial" panose="020B0604020202020204" pitchFamily="34" charset="0"/>
              </a:rPr>
              <a:t>OLAP data is multidimensional – organized in dimensions such a Customer, Product, Geography, and Time</a:t>
            </a:r>
          </a:p>
          <a:p>
            <a:pPr>
              <a:spcBef>
                <a:spcPts val="600"/>
              </a:spcBef>
              <a:spcAft>
                <a:spcPts val="600"/>
              </a:spcAft>
            </a:pPr>
            <a:r>
              <a:rPr lang="en-US" sz="2000" dirty="0">
                <a:latin typeface="Arial" panose="020B0604020202020204" pitchFamily="34" charset="0"/>
                <a:cs typeface="Arial" panose="020B0604020202020204" pitchFamily="34" charset="0"/>
              </a:rPr>
              <a:t>OLAP data represents metrics that need to be analyzed as measures at the intersection of the dimensions. For example, sales can be analyzed by Customer, Product, Geography and Time.</a:t>
            </a:r>
          </a:p>
          <a:p>
            <a:pPr>
              <a:spcBef>
                <a:spcPts val="600"/>
              </a:spcBef>
              <a:spcAft>
                <a:spcPts val="600"/>
              </a:spcAft>
            </a:pPr>
            <a:r>
              <a:rPr lang="en-US" sz="2000" dirty="0">
                <a:latin typeface="Arial" panose="020B0604020202020204" pitchFamily="34" charset="0"/>
                <a:cs typeface="Arial" panose="020B0604020202020204" pitchFamily="34" charset="0"/>
              </a:rPr>
              <a:t>Dimensions usually have associated with them hierarchies that specify aggregation levels and hence granularity of viewing data. Some of these hierarchies are Time organized by Year, Quarter, Month, Week and Day or Geography organized by State, County, and City or Product organized by Category, Sub-Category, etc.</a:t>
            </a:r>
          </a:p>
        </p:txBody>
      </p:sp>
      <p:sp>
        <p:nvSpPr>
          <p:cNvPr id="20" name="Slide Number Placeholder 12">
            <a:extLst>
              <a:ext uri="{FF2B5EF4-FFF2-40B4-BE49-F238E27FC236}">
                <a16:creationId xmlns:a16="http://schemas.microsoft.com/office/drawing/2014/main" id="{F822253F-18BF-BC41-AEAB-5E9A1340E4A7}"/>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7</a:t>
            </a:fld>
            <a:endParaRPr lang="en-US" sz="1050" dirty="0"/>
          </a:p>
        </p:txBody>
      </p:sp>
    </p:spTree>
    <p:extLst>
      <p:ext uri="{BB962C8B-B14F-4D97-AF65-F5344CB8AC3E}">
        <p14:creationId xmlns:p14="http://schemas.microsoft.com/office/powerpoint/2010/main" val="1784075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99374"/>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TextBox 4"/>
          <p:cNvSpPr txBox="1"/>
          <p:nvPr/>
        </p:nvSpPr>
        <p:spPr>
          <a:xfrm>
            <a:off x="13855" y="467422"/>
            <a:ext cx="12219710" cy="923330"/>
          </a:xfrm>
          <a:prstGeom prst="rect">
            <a:avLst/>
          </a:prstGeom>
          <a:solidFill>
            <a:schemeClr val="accent6">
              <a:lumMod val="75000"/>
            </a:schemeClr>
          </a:solidFill>
        </p:spPr>
        <p:txBody>
          <a:bodyPr wrap="square" rtlCol="0">
            <a:spAutoFit/>
          </a:bodyPr>
          <a:lstStyle/>
          <a:p>
            <a:r>
              <a:rPr lang="en-US" sz="5400" b="1" dirty="0">
                <a:solidFill>
                  <a:schemeClr val="bg1"/>
                </a:solidFill>
                <a:latin typeface="Bradley Hand ITC" panose="03070402050302030203" pitchFamily="66" charset="0"/>
              </a:rPr>
              <a:t>OLAP (Online Analytical Processing)</a:t>
            </a:r>
          </a:p>
        </p:txBody>
      </p:sp>
      <p:sp>
        <p:nvSpPr>
          <p:cNvPr id="20" name="Slide Number Placeholder 12">
            <a:extLst>
              <a:ext uri="{FF2B5EF4-FFF2-40B4-BE49-F238E27FC236}">
                <a16:creationId xmlns:a16="http://schemas.microsoft.com/office/drawing/2014/main" id="{F822253F-18BF-BC41-AEAB-5E9A1340E4A7}"/>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8</a:t>
            </a:fld>
            <a:endParaRPr lang="en-US" sz="1050" dirty="0"/>
          </a:p>
        </p:txBody>
      </p:sp>
      <p:pic>
        <p:nvPicPr>
          <p:cNvPr id="4" name="Picture 3">
            <a:extLst>
              <a:ext uri="{FF2B5EF4-FFF2-40B4-BE49-F238E27FC236}">
                <a16:creationId xmlns:a16="http://schemas.microsoft.com/office/drawing/2014/main" id="{83BF87A4-044C-4CFC-915D-F6930145D875}"/>
              </a:ext>
            </a:extLst>
          </p:cNvPr>
          <p:cNvPicPr>
            <a:picLocks noChangeAspect="1"/>
          </p:cNvPicPr>
          <p:nvPr/>
        </p:nvPicPr>
        <p:blipFill>
          <a:blip r:embed="rId2"/>
          <a:stretch>
            <a:fillRect/>
          </a:stretch>
        </p:blipFill>
        <p:spPr>
          <a:xfrm>
            <a:off x="1786622" y="1204663"/>
            <a:ext cx="8618754" cy="4118475"/>
          </a:xfrm>
          <a:prstGeom prst="rect">
            <a:avLst/>
          </a:prstGeom>
        </p:spPr>
      </p:pic>
      <p:sp>
        <p:nvSpPr>
          <p:cNvPr id="21" name="TextBox 20">
            <a:extLst>
              <a:ext uri="{FF2B5EF4-FFF2-40B4-BE49-F238E27FC236}">
                <a16:creationId xmlns:a16="http://schemas.microsoft.com/office/drawing/2014/main" id="{CFCDD089-4456-469F-9F70-6967CF0F4321}"/>
              </a:ext>
            </a:extLst>
          </p:cNvPr>
          <p:cNvSpPr txBox="1"/>
          <p:nvPr/>
        </p:nvSpPr>
        <p:spPr>
          <a:xfrm>
            <a:off x="158621" y="6488668"/>
            <a:ext cx="6270170" cy="276999"/>
          </a:xfrm>
          <a:prstGeom prst="rect">
            <a:avLst/>
          </a:prstGeom>
          <a:noFill/>
        </p:spPr>
        <p:txBody>
          <a:bodyPr wrap="square">
            <a:spAutoFit/>
          </a:bodyPr>
          <a:lstStyle/>
          <a:p>
            <a:r>
              <a:rPr lang="en-US" sz="1200" dirty="0"/>
              <a:t>https://olap.com/olap-definition/</a:t>
            </a:r>
          </a:p>
        </p:txBody>
      </p:sp>
      <p:sp>
        <p:nvSpPr>
          <p:cNvPr id="22" name="TextBox 21">
            <a:extLst>
              <a:ext uri="{FF2B5EF4-FFF2-40B4-BE49-F238E27FC236}">
                <a16:creationId xmlns:a16="http://schemas.microsoft.com/office/drawing/2014/main" id="{954719CD-F570-4874-BDCB-128722B687E1}"/>
              </a:ext>
            </a:extLst>
          </p:cNvPr>
          <p:cNvSpPr txBox="1"/>
          <p:nvPr/>
        </p:nvSpPr>
        <p:spPr>
          <a:xfrm>
            <a:off x="1794306" y="5391620"/>
            <a:ext cx="8658808" cy="1200329"/>
          </a:xfrm>
          <a:prstGeom prst="rect">
            <a:avLst/>
          </a:prstGeom>
          <a:noFill/>
        </p:spPr>
        <p:txBody>
          <a:bodyPr wrap="square">
            <a:spAutoFit/>
          </a:bodyPr>
          <a:lstStyle/>
          <a:p>
            <a:pPr algn="ctr"/>
            <a:r>
              <a:rPr lang="en-US" dirty="0"/>
              <a:t>An </a:t>
            </a:r>
            <a:r>
              <a:rPr lang="en-US" b="1" dirty="0"/>
              <a:t>OLAP Cube</a:t>
            </a:r>
            <a:r>
              <a:rPr lang="en-US" dirty="0"/>
              <a:t> is a </a:t>
            </a:r>
            <a:r>
              <a:rPr lang="en-US" dirty="0">
                <a:highlight>
                  <a:srgbClr val="00FFFF"/>
                </a:highlight>
              </a:rPr>
              <a:t>data structure </a:t>
            </a:r>
            <a:r>
              <a:rPr lang="en-US" dirty="0"/>
              <a:t>that allows fast analysis of data according to the multiple </a:t>
            </a:r>
            <a:r>
              <a:rPr lang="en-US" b="1" dirty="0">
                <a:hlinkClick r:id="rId3" tooltip="Dimension Member"/>
              </a:rPr>
              <a:t>Dimensions</a:t>
            </a:r>
            <a:r>
              <a:rPr lang="en-US" dirty="0"/>
              <a:t> that define a business problem.  A multidimensional cube for reporting sales might be, for example, composed of 7 Dimensions: Salesperson, Sales Amount, Region, Product, Region, Month, Year.</a:t>
            </a:r>
          </a:p>
        </p:txBody>
      </p:sp>
    </p:spTree>
    <p:extLst>
      <p:ext uri="{BB962C8B-B14F-4D97-AF65-F5344CB8AC3E}">
        <p14:creationId xmlns:p14="http://schemas.microsoft.com/office/powerpoint/2010/main" val="5014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93627"/>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TextBox 4"/>
          <p:cNvSpPr txBox="1"/>
          <p:nvPr/>
        </p:nvSpPr>
        <p:spPr>
          <a:xfrm>
            <a:off x="13855" y="461675"/>
            <a:ext cx="12219710" cy="923330"/>
          </a:xfrm>
          <a:prstGeom prst="rect">
            <a:avLst/>
          </a:prstGeom>
          <a:solidFill>
            <a:schemeClr val="accent6">
              <a:lumMod val="75000"/>
            </a:schemeClr>
          </a:solidFill>
        </p:spPr>
        <p:txBody>
          <a:bodyPr wrap="square" rtlCol="0">
            <a:spAutoFit/>
          </a:bodyPr>
          <a:lstStyle/>
          <a:p>
            <a:r>
              <a:rPr lang="en-US" sz="5400" b="1" dirty="0">
                <a:solidFill>
                  <a:schemeClr val="bg1"/>
                </a:solidFill>
                <a:latin typeface="Bradley Hand ITC" panose="03070402050302030203" pitchFamily="66" charset="0"/>
              </a:rPr>
              <a:t>OLAP (Online Analytical Processing)</a:t>
            </a:r>
          </a:p>
        </p:txBody>
      </p:sp>
      <p:sp>
        <p:nvSpPr>
          <p:cNvPr id="20" name="Slide Number Placeholder 12">
            <a:extLst>
              <a:ext uri="{FF2B5EF4-FFF2-40B4-BE49-F238E27FC236}">
                <a16:creationId xmlns:a16="http://schemas.microsoft.com/office/drawing/2014/main" id="{F822253F-18BF-BC41-AEAB-5E9A1340E4A7}"/>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9</a:t>
            </a:fld>
            <a:endParaRPr lang="en-US" sz="1050" dirty="0"/>
          </a:p>
        </p:txBody>
      </p:sp>
      <p:sp>
        <p:nvSpPr>
          <p:cNvPr id="21" name="TextBox 20">
            <a:extLst>
              <a:ext uri="{FF2B5EF4-FFF2-40B4-BE49-F238E27FC236}">
                <a16:creationId xmlns:a16="http://schemas.microsoft.com/office/drawing/2014/main" id="{CFCDD089-4456-469F-9F70-6967CF0F4321}"/>
              </a:ext>
            </a:extLst>
          </p:cNvPr>
          <p:cNvSpPr txBox="1"/>
          <p:nvPr/>
        </p:nvSpPr>
        <p:spPr>
          <a:xfrm>
            <a:off x="158621" y="6488668"/>
            <a:ext cx="6270170" cy="276999"/>
          </a:xfrm>
          <a:prstGeom prst="rect">
            <a:avLst/>
          </a:prstGeom>
          <a:noFill/>
        </p:spPr>
        <p:txBody>
          <a:bodyPr wrap="square">
            <a:spAutoFit/>
          </a:bodyPr>
          <a:lstStyle/>
          <a:p>
            <a:r>
              <a:rPr lang="en-US" sz="1200" dirty="0"/>
              <a:t>https://olap.com/olap-definition/</a:t>
            </a:r>
          </a:p>
        </p:txBody>
      </p:sp>
      <p:sp>
        <p:nvSpPr>
          <p:cNvPr id="10" name="Rectangle 9">
            <a:extLst>
              <a:ext uri="{FF2B5EF4-FFF2-40B4-BE49-F238E27FC236}">
                <a16:creationId xmlns:a16="http://schemas.microsoft.com/office/drawing/2014/main" id="{FC21A386-8DF0-4FF6-8BE1-238EE12DAB39}"/>
              </a:ext>
            </a:extLst>
          </p:cNvPr>
          <p:cNvSpPr/>
          <p:nvPr/>
        </p:nvSpPr>
        <p:spPr>
          <a:xfrm>
            <a:off x="954325" y="1385005"/>
            <a:ext cx="10263403" cy="5016758"/>
          </a:xfrm>
          <a:prstGeom prst="rect">
            <a:avLst/>
          </a:prstGeom>
          <a:solidFill>
            <a:schemeClr val="accent6">
              <a:lumMod val="40000"/>
              <a:lumOff val="60000"/>
            </a:schemeClr>
          </a:solidFill>
          <a:ln>
            <a:solidFill>
              <a:srgbClr val="002A7E"/>
            </a:solidFill>
          </a:ln>
        </p:spPr>
        <p:txBody>
          <a:bodyPr wrap="square">
            <a:spAutoFit/>
          </a:bodyPr>
          <a:lstStyle/>
          <a:p>
            <a:pPr marL="457200" indent="-457200">
              <a:spcBef>
                <a:spcPts val="600"/>
              </a:spcBef>
              <a:spcAft>
                <a:spcPts val="600"/>
              </a:spcAft>
              <a:buClr>
                <a:srgbClr val="C00000"/>
              </a:buClr>
              <a:buSzPct val="125000"/>
              <a:buFont typeface="Arial" panose="020B0604020202020204" pitchFamily="34" charset="0"/>
              <a:buChar char="•"/>
            </a:pPr>
            <a:r>
              <a:rPr lang="en-US" sz="2800" b="1" dirty="0">
                <a:latin typeface="Arial" panose="020B0604020202020204" pitchFamily="34" charset="0"/>
                <a:cs typeface="Arial" panose="020B0604020202020204" pitchFamily="34" charset="0"/>
              </a:rPr>
              <a:t>OLAP cube: </a:t>
            </a:r>
            <a:r>
              <a:rPr lang="en-US" sz="2800" dirty="0">
                <a:latin typeface="Arial" panose="020B0604020202020204" pitchFamily="34" charset="0"/>
                <a:cs typeface="Arial" panose="020B0604020202020204" pitchFamily="34" charset="0"/>
              </a:rPr>
              <a:t>Extension of spreadsheet like structure, but on more dimensions</a:t>
            </a:r>
          </a:p>
          <a:p>
            <a:pPr marL="457200" indent="-457200">
              <a:spcBef>
                <a:spcPts val="600"/>
              </a:spcBef>
              <a:spcAft>
                <a:spcPts val="600"/>
              </a:spcAft>
              <a:buClr>
                <a:srgbClr val="C00000"/>
              </a:buClr>
              <a:buSzPct val="125000"/>
              <a:buFont typeface="Arial" panose="020B0604020202020204" pitchFamily="34" charset="0"/>
              <a:buChar char="•"/>
            </a:pPr>
            <a:r>
              <a:rPr lang="en-US" sz="2800" b="1" dirty="0">
                <a:latin typeface="Arial" panose="020B0604020202020204" pitchFamily="34" charset="0"/>
                <a:cs typeface="Arial" panose="020B0604020202020204" pitchFamily="34" charset="0"/>
              </a:rPr>
              <a:t>Overcomes RDMBS limitation</a:t>
            </a:r>
            <a:r>
              <a:rPr lang="en-US" sz="2800" dirty="0">
                <a:latin typeface="Arial" panose="020B0604020202020204" pitchFamily="34" charset="0"/>
                <a:cs typeface="Arial" panose="020B0604020202020204" pitchFamily="34" charset="0"/>
              </a:rPr>
              <a:t>: RDBMS cannot get near instantaneous analysis and display large data, as they are more for creating records for OLTP</a:t>
            </a:r>
          </a:p>
          <a:p>
            <a:pPr marL="914400" lvl="1"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Existing tools are slow </a:t>
            </a:r>
            <a:r>
              <a:rPr lang="en-US" sz="2800" dirty="0" err="1">
                <a:latin typeface="Arial" panose="020B0604020202020204" pitchFamily="34" charset="0"/>
                <a:cs typeface="Arial" panose="020B0604020202020204" pitchFamily="34" charset="0"/>
              </a:rPr>
              <a:t>esp</a:t>
            </a:r>
            <a:r>
              <a:rPr lang="en-US" sz="2800" dirty="0">
                <a:latin typeface="Arial" panose="020B0604020202020204" pitchFamily="34" charset="0"/>
                <a:cs typeface="Arial" panose="020B0604020202020204" pitchFamily="34" charset="0"/>
              </a:rPr>
              <a:t> when need to re-orient reports along a ‘slice’</a:t>
            </a:r>
          </a:p>
          <a:p>
            <a:pPr marL="457200" indent="-457200">
              <a:spcBef>
                <a:spcPts val="600"/>
              </a:spcBef>
              <a:spcAft>
                <a:spcPts val="600"/>
              </a:spcAft>
              <a:buClr>
                <a:srgbClr val="C00000"/>
              </a:buClr>
              <a:buSzPct val="125000"/>
              <a:buFont typeface="Arial" panose="020B0604020202020204" pitchFamily="34" charset="0"/>
              <a:buChar char="•"/>
            </a:pPr>
            <a:r>
              <a:rPr lang="en-US" sz="2800" dirty="0">
                <a:latin typeface="Arial" panose="020B0604020202020204" pitchFamily="34" charset="0"/>
                <a:cs typeface="Arial" panose="020B0604020202020204" pitchFamily="34" charset="0"/>
              </a:rPr>
              <a:t>Cubes provide this kind of fast end-user interaction with data</a:t>
            </a:r>
          </a:p>
          <a:p>
            <a:pPr>
              <a:spcBef>
                <a:spcPts val="600"/>
              </a:spcBef>
              <a:spcAft>
                <a:spcPts val="600"/>
              </a:spcAft>
              <a:buClr>
                <a:srgbClr val="C00000"/>
              </a:buClr>
              <a:buSzPct val="125000"/>
            </a:pPr>
            <a:br>
              <a:rPr lang="en-US" sz="2800" dirty="0">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3767955"/>
      </p:ext>
    </p:extLst>
  </p:cSld>
  <p:clrMapOvr>
    <a:masterClrMapping/>
  </p:clrMapOvr>
</p:sld>
</file>

<file path=ppt/theme/theme1.xml><?xml version="1.0" encoding="utf-8"?>
<a:theme xmlns:a="http://schemas.openxmlformats.org/drawingml/2006/main" name="16-9 White Backgrou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1194</TotalTime>
  <Words>2462</Words>
  <Application>Microsoft Office PowerPoint</Application>
  <PresentationFormat>Widescreen</PresentationFormat>
  <Paragraphs>376</Paragraphs>
  <Slides>46</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Arial Black</vt:lpstr>
      <vt:lpstr>Bradley Hand ITC</vt:lpstr>
      <vt:lpstr>Calibri</vt:lpstr>
      <vt:lpstr>Trebuchet MS</vt:lpstr>
      <vt:lpstr>16-9 White Backgroud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Anand, Tejwansh</dc:creator>
  <cp:lastModifiedBy>Prashant</cp:lastModifiedBy>
  <cp:revision>135</cp:revision>
  <dcterms:created xsi:type="dcterms:W3CDTF">2018-09-11T17:27:21Z</dcterms:created>
  <dcterms:modified xsi:type="dcterms:W3CDTF">2023-08-18T16:22:56Z</dcterms:modified>
</cp:coreProperties>
</file>